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  <p:sldMasterId id="2147483712" r:id="rId2"/>
    <p:sldMasterId id="2147483725" r:id="rId3"/>
  </p:sldMasterIdLst>
  <p:notesMasterIdLst>
    <p:notesMasterId r:id="rId36"/>
  </p:notesMasterIdLst>
  <p:handoutMasterIdLst>
    <p:handoutMasterId r:id="rId37"/>
  </p:handoutMasterIdLst>
  <p:sldIdLst>
    <p:sldId id="433" r:id="rId4"/>
    <p:sldId id="324" r:id="rId5"/>
    <p:sldId id="288" r:id="rId6"/>
    <p:sldId id="392" r:id="rId7"/>
    <p:sldId id="393" r:id="rId8"/>
    <p:sldId id="394" r:id="rId9"/>
    <p:sldId id="396" r:id="rId10"/>
    <p:sldId id="397" r:id="rId11"/>
    <p:sldId id="398" r:id="rId12"/>
    <p:sldId id="400" r:id="rId13"/>
    <p:sldId id="403" r:id="rId14"/>
    <p:sldId id="421" r:id="rId15"/>
    <p:sldId id="422" r:id="rId16"/>
    <p:sldId id="404" r:id="rId17"/>
    <p:sldId id="405" r:id="rId18"/>
    <p:sldId id="406" r:id="rId19"/>
    <p:sldId id="423" r:id="rId20"/>
    <p:sldId id="424" r:id="rId21"/>
    <p:sldId id="426" r:id="rId22"/>
    <p:sldId id="428" r:id="rId23"/>
    <p:sldId id="429" r:id="rId24"/>
    <p:sldId id="430" r:id="rId25"/>
    <p:sldId id="431" r:id="rId26"/>
    <p:sldId id="432" r:id="rId27"/>
    <p:sldId id="419" r:id="rId28"/>
    <p:sldId id="420" r:id="rId29"/>
    <p:sldId id="408" r:id="rId30"/>
    <p:sldId id="409" r:id="rId31"/>
    <p:sldId id="407" r:id="rId32"/>
    <p:sldId id="412" r:id="rId33"/>
    <p:sldId id="411" r:id="rId34"/>
    <p:sldId id="418" r:id="rId35"/>
  </p:sldIdLst>
  <p:sldSz cx="12192000" cy="6858000"/>
  <p:notesSz cx="6858000" cy="9144000"/>
  <p:embeddedFontLst>
    <p:embeddedFont>
      <p:font typeface="Arial Rounded MT Bold" panose="020F0704030504030204" pitchFamily="3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  <p:embeddedFont>
      <p:font typeface="Wingdings 3" panose="05040102010807070707" pitchFamily="18" charset="2"/>
      <p:regular r:id="rId50"/>
    </p:embeddedFont>
  </p:embeddedFontLst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76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21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87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5121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/>
              <a:t>Analysis and Design of Algorithms </a:t>
            </a:r>
            <a:r>
              <a:rPr lang="en-US" sz="18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40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>
            <a:fillRect/>
          </a:stretch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>
            <a:fillRect/>
          </a:stretch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03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7 – Backtracking and Branch &amp; Bound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949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7 – Backtracking and Branch &amp; Bound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84181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586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>
            <a:fillRect/>
          </a:stretch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/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>
          <a:blip r:embed="rId3"/>
          <a:srcRect t="86739" r="1768" b="3535"/>
          <a:stretch>
            <a:fillRect/>
          </a:stretch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410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7 – Backtracking and Branch &amp; Bound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7 – Backtracking and Branch &amp; Bound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/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Gopi Sanghani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/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7 – Backtracking and Branch &amp; Bound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725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/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/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here your Author Name (i.e. Prof. Jay R Dhamsaniya)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>
            <a:fillRect/>
          </a:stretch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Write Subject Name (Short Name)</a:t>
            </a:r>
          </a:p>
          <a:p>
            <a:pPr lvl="0"/>
            <a:r>
              <a:rPr lang="en-US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4405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7539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3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9410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363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07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752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6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0809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611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69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8142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9634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8093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6742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4034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09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3568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781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575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7065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6066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19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39019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2967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25664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97600" y="115152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1568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25664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97600" y="3530880"/>
            <a:ext cx="365760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3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680" y="98400"/>
            <a:ext cx="11360160" cy="3539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267" b="0" strike="noStrike" spc="-1">
                <a:latin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184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117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4554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7120" y="353088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48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7120" y="1151520"/>
            <a:ext cx="554352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680" y="3530880"/>
            <a:ext cx="11360160" cy="2172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77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1"/>
          <p:cNvPicPr/>
          <p:nvPr/>
        </p:nvPicPr>
        <p:blipFill>
          <a:blip r:embed="rId35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6" name="Google Shape;7;p1"/>
          <p:cNvPicPr/>
          <p:nvPr/>
        </p:nvPicPr>
        <p:blipFill>
          <a:blip r:embed="rId36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2" name="Google Shape;10;p1"/>
          <p:cNvPicPr/>
          <p:nvPr/>
        </p:nvPicPr>
        <p:blipFill>
          <a:blip r:embed="rId37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pPr algn="ctr"/>
            <a:r>
              <a:rPr lang="en-US" sz="6933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67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9495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667" r:id="rId18"/>
    <p:sldLayoutId id="2147483670" r:id="rId19"/>
    <p:sldLayoutId id="2147483672" r:id="rId20"/>
    <p:sldLayoutId id="2147483689" r:id="rId21"/>
    <p:sldLayoutId id="2147483690" r:id="rId22"/>
    <p:sldLayoutId id="2147483691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1" r:id="rId29"/>
    <p:sldLayoutId id="2147483683" r:id="rId30"/>
    <p:sldLayoutId id="2147483682" r:id="rId31"/>
    <p:sldLayoutId id="2147483684" r:id="rId32"/>
    <p:sldLayoutId id="214748368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42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43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98400"/>
            <a:ext cx="11360160" cy="76320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151520"/>
            <a:ext cx="11360160" cy="4554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15045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;p1"/>
          <p:cNvPicPr/>
          <p:nvPr/>
        </p:nvPicPr>
        <p:blipFill>
          <a:blip r:embed="rId14"/>
          <a:stretch/>
        </p:blipFill>
        <p:spPr>
          <a:xfrm>
            <a:off x="7680" y="2880"/>
            <a:ext cx="12176160" cy="68520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;p1"/>
          <p:cNvPicPr/>
          <p:nvPr/>
        </p:nvPicPr>
        <p:blipFill>
          <a:blip r:embed="rId15"/>
          <a:stretch/>
        </p:blipFill>
        <p:spPr>
          <a:xfrm>
            <a:off x="-17280" y="-2880"/>
            <a:ext cx="12201600" cy="68577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0;p1"/>
          <p:cNvPicPr/>
          <p:nvPr/>
        </p:nvPicPr>
        <p:blipFill>
          <a:blip r:embed="rId16"/>
          <a:stretch/>
        </p:blipFill>
        <p:spPr>
          <a:xfrm>
            <a:off x="9817920" y="198240"/>
            <a:ext cx="1993440" cy="494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680" y="103200"/>
            <a:ext cx="3743520" cy="741600"/>
          </a:xfrm>
          <a:prstGeom prst="rect">
            <a:avLst/>
          </a:prstGeom>
        </p:spPr>
        <p:txBody>
          <a:bodyPr tIns="91440" bIns="91440" anchor="b">
            <a:normAutofit fontScale="42000"/>
          </a:bodyPr>
          <a:lstStyle/>
          <a:p>
            <a:pPr algn="ctr"/>
            <a:r>
              <a:rPr lang="en-US" sz="3067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568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10720" y="1128480"/>
            <a:ext cx="5565120" cy="423888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1151971" lvl="1" indent="-431989" algn="ctr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727957" lvl="2" indent="-383990" algn="ctr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2303942" lvl="3" indent="-287993" algn="ctr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879928" lvl="4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3455914" lvl="5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4031899" lvl="6" indent="-287993" algn="ctr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1070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ctr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;p9">
            <a:extLst>
              <a:ext uri="{FF2B5EF4-FFF2-40B4-BE49-F238E27FC236}">
                <a16:creationId xmlns:a16="http://schemas.microsoft.com/office/drawing/2014/main" id="{6D07C14E-A1F9-1A7A-965B-43944E78E68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4286" y="843378"/>
            <a:ext cx="11922711" cy="5930283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CA8B6-B39C-28F5-8C46-7EB87E2F4C46}"/>
              </a:ext>
            </a:extLst>
          </p:cNvPr>
          <p:cNvSpPr txBox="1"/>
          <p:nvPr/>
        </p:nvSpPr>
        <p:spPr>
          <a:xfrm>
            <a:off x="5520994" y="2051133"/>
            <a:ext cx="610339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Department of IT Engineering</a:t>
            </a:r>
          </a:p>
          <a:p>
            <a:pPr algn="ctr"/>
            <a:endParaRPr lang="en-US" sz="1800" b="1" dirty="0">
              <a:solidFill>
                <a:srgbClr val="0098A3"/>
              </a:solidFill>
              <a:latin typeface="CastleT" panose="020E0602050706020204" pitchFamily="34" charset="0"/>
            </a:endParaRPr>
          </a:p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Chapter 7</a:t>
            </a:r>
          </a:p>
          <a:p>
            <a:pPr algn="ctr"/>
            <a:r>
              <a:rPr lang="en-US" sz="1800" b="1" dirty="0">
                <a:solidFill>
                  <a:srgbClr val="0098A3"/>
                </a:solidFill>
                <a:latin typeface="CastleT" panose="020E0602050706020204" pitchFamily="34" charset="0"/>
              </a:rPr>
              <a:t>Backtracking and Branch &amp; Bound</a:t>
            </a:r>
          </a:p>
          <a:p>
            <a:pPr algn="ctr"/>
            <a:r>
              <a:rPr lang="en-IN" sz="1800" b="1" dirty="0">
                <a:solidFill>
                  <a:schemeClr val="accent5">
                    <a:lumMod val="50000"/>
                  </a:schemeClr>
                </a:solidFill>
                <a:latin typeface="CastleT" panose="020E0602050706020204"/>
              </a:rPr>
              <a:t>Subject Code: </a:t>
            </a:r>
            <a:r>
              <a:rPr lang="en-IN" sz="18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ambria-Bold"/>
              </a:rPr>
              <a:t>01CE0503</a:t>
            </a:r>
            <a:endParaRPr lang="en-IN" sz="1800" b="1" dirty="0">
              <a:solidFill>
                <a:schemeClr val="accent5">
                  <a:lumMod val="50000"/>
                </a:schemeClr>
              </a:solidFill>
              <a:latin typeface="CastleT" panose="020E0602050706020204"/>
            </a:endParaRPr>
          </a:p>
          <a:p>
            <a:pPr algn="ctr"/>
            <a:r>
              <a:rPr lang="en-IN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D</a:t>
            </a:r>
            <a:r>
              <a:rPr lang="en-US" sz="2400" b="1" dirty="0" err="1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esign</a:t>
            </a:r>
            <a:r>
              <a:rPr lang="en-US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CastleT" panose="020E0602050706020204"/>
              </a:rPr>
              <a:t> and Analysis of Algorithm (DAA)</a:t>
            </a:r>
            <a:endParaRPr lang="en-IN" sz="2400" b="1" dirty="0">
              <a:solidFill>
                <a:schemeClr val="accent2">
                  <a:lumMod val="90000"/>
                  <a:lumOff val="10000"/>
                </a:schemeClr>
              </a:solidFill>
              <a:latin typeface="CastleT" panose="020E0602050706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04F99-C889-CF7F-7684-4EA09FA2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33" y="4511582"/>
            <a:ext cx="1075143" cy="136391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0E059-1835-11C1-7DE9-3193A64DFCD4}"/>
              </a:ext>
            </a:extLst>
          </p:cNvPr>
          <p:cNvSpPr txBox="1"/>
          <p:nvPr/>
        </p:nvSpPr>
        <p:spPr>
          <a:xfrm>
            <a:off x="8951555" y="6078791"/>
            <a:ext cx="1889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latin typeface="Arial Rounded MT Bold" panose="020F0704030504030204" pitchFamily="34" charset="0"/>
              </a:rPr>
              <a:t>Prof. Yatri Davda</a:t>
            </a:r>
          </a:p>
        </p:txBody>
      </p:sp>
      <p:pic>
        <p:nvPicPr>
          <p:cNvPr id="8" name="Google Shape;34;p9">
            <a:extLst>
              <a:ext uri="{FF2B5EF4-FFF2-40B4-BE49-F238E27FC236}">
                <a16:creationId xmlns:a16="http://schemas.microsoft.com/office/drawing/2014/main" id="{9D49984D-1908-AF87-4768-C8CAB8E9FA4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615328" y="1194758"/>
            <a:ext cx="3914730" cy="8563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6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/>
          <p:nvPr>
            <p:extLst>
              <p:ext uri="{D42A27DB-BD31-4B8C-83A1-F6EECF244321}">
                <p14:modId xmlns:p14="http://schemas.microsoft.com/office/powerpoint/2010/main" val="2479450565"/>
              </p:ext>
            </p:extLst>
          </p:nvPr>
        </p:nvGraphicFramePr>
        <p:xfrm>
          <a:off x="8758140" y="1216342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 txBox="1"/>
          <p:nvPr/>
        </p:nvSpPr>
        <p:spPr>
          <a:xfrm>
            <a:off x="247269" y="1921510"/>
            <a:ext cx="8348094" cy="49253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queens (k, col, diag45, diag135)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{sol[1..k] is k-promising,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col = {sol[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 | 1≤i≤k},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diag45 = {sol[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]–i+1 | 1≤i≤k}, and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diag135 = {sol[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]+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–1 | 1≤i≤k}}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k = 4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then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write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sol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for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j ← 1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4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     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j ∉ col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j – k ∉ diag45 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j + k ∉ diag135 	      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then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sol[k+1]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 j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queens(k + 1, col U {j}, diag45 U {j - k}, diag135 U {j + k})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00" y="80628"/>
            <a:ext cx="82809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Sol = </a:t>
            </a:r>
          </a:p>
        </p:txBody>
      </p:sp>
      <p:sp>
        <p:nvSpPr>
          <p:cNvPr id="5" name="Rectangle 4"/>
          <p:cNvSpPr/>
          <p:nvPr/>
        </p:nvSpPr>
        <p:spPr>
          <a:xfrm>
            <a:off x="718101" y="59690"/>
            <a:ext cx="1292420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[2,0,0,0]</a:t>
            </a:r>
          </a:p>
        </p:txBody>
      </p:sp>
      <p:sp>
        <p:nvSpPr>
          <p:cNvPr id="6" name="Rectangle 5"/>
          <p:cNvSpPr/>
          <p:nvPr/>
        </p:nvSpPr>
        <p:spPr>
          <a:xfrm>
            <a:off x="71500" y="570236"/>
            <a:ext cx="82809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col = </a:t>
            </a:r>
          </a:p>
        </p:txBody>
      </p:sp>
      <p:sp>
        <p:nvSpPr>
          <p:cNvPr id="7" name="Rectangle 6"/>
          <p:cNvSpPr/>
          <p:nvPr/>
        </p:nvSpPr>
        <p:spPr>
          <a:xfrm>
            <a:off x="791580" y="570276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8" name="Rectangle 7"/>
          <p:cNvSpPr/>
          <p:nvPr/>
        </p:nvSpPr>
        <p:spPr>
          <a:xfrm>
            <a:off x="1979711" y="80628"/>
            <a:ext cx="621445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K =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7507" y="72011"/>
            <a:ext cx="329116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3436" y="571907"/>
            <a:ext cx="1292420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diag45 =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59704" y="570498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73188" y="1072293"/>
            <a:ext cx="151808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diag135 =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59704" y="1073028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12836" y="3609020"/>
            <a:ext cx="1773000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1- Promising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4917" y="5117683"/>
            <a:ext cx="83602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=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06351" y="5104618"/>
            <a:ext cx="112204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- k =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47514" y="5104617"/>
            <a:ext cx="129614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j + k =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0368" y="103151"/>
            <a:ext cx="1292420" cy="4680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[2,4,0,0]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169288" y="2179322"/>
            <a:ext cx="4329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91580" y="570236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{2,4}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45698" y="576324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45698" y="1072293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{2,5}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12836" y="3609020"/>
            <a:ext cx="1773000" cy="4680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2- Promising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60503" y="5104617"/>
            <a:ext cx="756601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=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50762" y="5097216"/>
            <a:ext cx="83602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= 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0680" y="5083929"/>
            <a:ext cx="1138910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- k = 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039189" y="5107572"/>
            <a:ext cx="83602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= 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04774" y="5090562"/>
            <a:ext cx="1147887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- k = 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47514" y="5104617"/>
            <a:ext cx="129614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j + k = 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97507" y="72011"/>
            <a:ext cx="329116" cy="4680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396288" y="2636233"/>
            <a:ext cx="4329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Arrow 31"/>
          <p:cNvSpPr/>
          <p:nvPr/>
        </p:nvSpPr>
        <p:spPr>
          <a:xfrm>
            <a:off x="289948" y="4077072"/>
            <a:ext cx="41619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Arrow 32"/>
          <p:cNvSpPr/>
          <p:nvPr/>
        </p:nvSpPr>
        <p:spPr>
          <a:xfrm>
            <a:off x="1057032" y="5697252"/>
            <a:ext cx="41619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070329" y="5086860"/>
            <a:ext cx="756516" cy="469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=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6854" y="5106576"/>
            <a:ext cx="1211289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- k = -1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41214" y="5083929"/>
            <a:ext cx="129614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j + k = 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1052840" y="6099129"/>
            <a:ext cx="41619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40368" y="87607"/>
            <a:ext cx="1292420" cy="4680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[2,4,1,0]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612836" y="3609020"/>
            <a:ext cx="1773000" cy="4680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3- Promising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594328" y="6525049"/>
            <a:ext cx="416193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2497507" y="81873"/>
            <a:ext cx="329116" cy="4483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85266" y="576884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{2,4,1}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5858" y="574297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{2,3,-2}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63611" y="1075770"/>
            <a:ext cx="1152128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>
                <a:solidFill>
                  <a:schemeClr val="tx1"/>
                </a:solidFill>
              </a:rPr>
              <a:t>{2,5,4}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502692" y="3089518"/>
            <a:ext cx="4329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735273" y="93513"/>
            <a:ext cx="1292420" cy="4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[2,4,1,3]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612756" y="3609020"/>
            <a:ext cx="1773000" cy="4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4- Promising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497507" y="72011"/>
            <a:ext cx="329116" cy="468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N – Queen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IN" sz="2000" b="1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IN" sz="2000" b="1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queens (k, col, diag45, diag135)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{sol[1..k] is k-promising,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 col = {sol[i] | 1≤i≤k},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 diag45 = {sol[i]–i+1 | 1≤i≤k}, and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 diag135 = {sol[i]+i–1 | 1≤i≤k}}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k = 8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then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{an 8-promising vector is a solution}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write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sol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{explore (k+1)-promising extensions of sol }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               for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j ← 1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8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do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	     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j ∉ col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and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j – k ∉ diag45 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and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j + k ∉ diag135 ∉ sol[k+1] ← j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	      </a:t>
            </a:r>
            <a:r>
              <a:rPr lang="en-IN" sz="2000" b="1">
                <a:latin typeface="Cambria Math" panose="02040503050406030204" pitchFamily="18" charset="0"/>
                <a:ea typeface="Cambria Math" panose="02040503050406030204" pitchFamily="18" charset="0"/>
              </a:rPr>
              <a:t>then 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sol[k+1]</a:t>
            </a: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 j</a:t>
            </a:r>
            <a:endParaRPr lang="en-IN" sz="20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{sol[1..k+1] is (k+1)-promising}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200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queens(k + 1, col U {j}, diag45 U {j - k}, diag135 U {j + k})</a:t>
            </a:r>
          </a:p>
          <a:p>
            <a:endParaRPr 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991269" y="849176"/>
            <a:ext cx="1033272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>
                <a:latin typeface="+mj-lt"/>
                <a:ea typeface="Cambria Math" panose="02040503050406030204" pitchFamily="18" charset="0"/>
              </a:rPr>
              <a:t>sol[1…8] is global array, for all solutions to the eight queens problem call queens (0, ∅, ∅, ∅)</a:t>
            </a:r>
          </a:p>
        </p:txBody>
      </p:sp>
    </p:spTree>
    <p:extLst>
      <p:ext uri="{BB962C8B-B14F-4D97-AF65-F5344CB8AC3E}">
        <p14:creationId xmlns:p14="http://schemas.microsoft.com/office/powerpoint/2010/main" val="5310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/>
              <a:t>Branch &amp; Bound</a:t>
            </a:r>
          </a:p>
        </p:txBody>
      </p:sp>
    </p:spTree>
    <p:extLst>
      <p:ext uri="{BB962C8B-B14F-4D97-AF65-F5344CB8AC3E}">
        <p14:creationId xmlns:p14="http://schemas.microsoft.com/office/powerpoint/2010/main" val="150674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The branch &amp; bound approach is based on the principle that the total set of feasible solutions </a:t>
            </a:r>
            <a:r>
              <a:rPr lang="en-US">
                <a:solidFill>
                  <a:srgbClr val="AD1457"/>
                </a:solidFill>
              </a:rPr>
              <a:t>can be partitioned </a:t>
            </a:r>
            <a:r>
              <a:rPr lang="en-US"/>
              <a:t>into smaller subsets of solutions. </a:t>
            </a:r>
          </a:p>
          <a:p>
            <a:r>
              <a:rPr lang="en-US"/>
              <a:t>These smaller subsets can then be evaluated systematically </a:t>
            </a:r>
            <a:r>
              <a:rPr lang="en-US">
                <a:solidFill>
                  <a:srgbClr val="AD1457"/>
                </a:solidFill>
              </a:rPr>
              <a:t>until the best solution </a:t>
            </a:r>
            <a:r>
              <a:rPr lang="en-US"/>
              <a:t>is found.</a:t>
            </a:r>
          </a:p>
          <a:p>
            <a:r>
              <a:rPr lang="en-US"/>
              <a:t>Branch &amp; bound is an algorithm design approach which is generally used for solving </a:t>
            </a:r>
            <a:r>
              <a:rPr lang="en-US">
                <a:solidFill>
                  <a:srgbClr val="AD1457"/>
                </a:solidFill>
              </a:rPr>
              <a:t>combinatorial optimization problems</a:t>
            </a:r>
            <a:r>
              <a:rPr lang="en-US"/>
              <a:t>. </a:t>
            </a:r>
          </a:p>
          <a:p>
            <a:r>
              <a:rPr lang="en-US"/>
              <a:t>These problems are typically </a:t>
            </a:r>
            <a:r>
              <a:rPr lang="en-US">
                <a:solidFill>
                  <a:srgbClr val="AD1457"/>
                </a:solidFill>
              </a:rPr>
              <a:t>exponential in terms of time complexity </a:t>
            </a:r>
            <a:r>
              <a:rPr lang="en-US"/>
              <a:t>and may require exploring all possible permutations in worst case. </a:t>
            </a:r>
          </a:p>
          <a:p>
            <a:r>
              <a:rPr lang="en-US"/>
              <a:t>The Branch &amp; Bound Algorithm technique solves these problems </a:t>
            </a:r>
            <a:r>
              <a:rPr lang="en-US">
                <a:solidFill>
                  <a:srgbClr val="AD1457"/>
                </a:solidFill>
              </a:rPr>
              <a:t>relatively quickly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6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0/1 Knapsack Problem – 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Let us consider the </a:t>
            </a:r>
            <a:r>
              <a:rPr lang="en-US">
                <a:solidFill>
                  <a:srgbClr val="AD1457"/>
                </a:solidFill>
              </a:rPr>
              <a:t>0/1 Knapsack problem </a:t>
            </a:r>
            <a:r>
              <a:rPr lang="en-US"/>
              <a:t>to understand Branch &amp; Bound.</a:t>
            </a:r>
          </a:p>
          <a:p>
            <a:r>
              <a:rPr lang="en-US"/>
              <a:t>The Backtracking Solution can be optimized if we know </a:t>
            </a:r>
            <a:r>
              <a:rPr lang="en-US">
                <a:solidFill>
                  <a:srgbClr val="AD1457"/>
                </a:solidFill>
              </a:rPr>
              <a:t>a bound on best possible </a:t>
            </a:r>
            <a:r>
              <a:rPr lang="en-US"/>
              <a:t>solution subtree rooted with every node. </a:t>
            </a:r>
          </a:p>
          <a:p>
            <a:r>
              <a:rPr lang="en-US"/>
              <a:t>If the best in subtree is worse than current best, we can simply </a:t>
            </a:r>
            <a:r>
              <a:rPr lang="en-US">
                <a:solidFill>
                  <a:srgbClr val="AD1457"/>
                </a:solidFill>
              </a:rPr>
              <a:t>ignore this node </a:t>
            </a:r>
            <a:r>
              <a:rPr lang="en-US"/>
              <a:t>and its subtrees. </a:t>
            </a:r>
          </a:p>
          <a:p>
            <a:r>
              <a:rPr lang="en-US"/>
              <a:t>So, we </a:t>
            </a:r>
            <a:r>
              <a:rPr lang="en-US">
                <a:solidFill>
                  <a:srgbClr val="AD1457"/>
                </a:solidFill>
              </a:rPr>
              <a:t>compute bound (the best solution) for every node </a:t>
            </a:r>
            <a:r>
              <a:rPr lang="en-US"/>
              <a:t>and compare the bound with current best solution before exploring the node.</a:t>
            </a:r>
          </a:p>
          <a:p>
            <a:r>
              <a:rPr lang="en-IN"/>
              <a:t>We are given a certain number of </a:t>
            </a:r>
            <a:r>
              <a:rPr lang="en-IN" b="1">
                <a:solidFill>
                  <a:srgbClr val="AD1457"/>
                </a:solidFill>
              </a:rPr>
              <a:t>objects</a:t>
            </a:r>
            <a:r>
              <a:rPr lang="en-IN">
                <a:solidFill>
                  <a:srgbClr val="AD1457"/>
                </a:solidFill>
              </a:rPr>
              <a:t> and a </a:t>
            </a:r>
            <a:r>
              <a:rPr lang="en-IN" b="1">
                <a:solidFill>
                  <a:srgbClr val="AD1457"/>
                </a:solidFill>
              </a:rPr>
              <a:t>knapsack.</a:t>
            </a:r>
          </a:p>
          <a:p>
            <a:r>
              <a:rPr lang="en-IN"/>
              <a:t>Instead of supposing that we have n objects available, we shall suppose that we have </a:t>
            </a:r>
            <a:r>
              <a:rPr lang="en-IN" b="1">
                <a:solidFill>
                  <a:srgbClr val="AD1457"/>
                </a:solidFill>
              </a:rPr>
              <a:t>n types of object</a:t>
            </a:r>
            <a:r>
              <a:rPr lang="en-IN">
                <a:solidFill>
                  <a:srgbClr val="AD1457"/>
                </a:solidFill>
              </a:rPr>
              <a:t>,</a:t>
            </a:r>
            <a:r>
              <a:rPr lang="en-IN"/>
              <a:t> and that an adequate number of objects of each type are available.</a:t>
            </a:r>
          </a:p>
          <a:p>
            <a:r>
              <a:rPr lang="en-IN"/>
              <a:t>Our aim is to fill the knapsack in a way that </a:t>
            </a:r>
            <a:r>
              <a:rPr lang="en-IN" b="1">
                <a:solidFill>
                  <a:srgbClr val="AD1457"/>
                </a:solidFill>
              </a:rPr>
              <a:t>maximizes the value </a:t>
            </a:r>
            <a:r>
              <a:rPr lang="en-IN"/>
              <a:t>of the included objects. </a:t>
            </a:r>
          </a:p>
          <a:p>
            <a:r>
              <a:rPr lang="en-IN"/>
              <a:t>We may take an object or leave behind, but we </a:t>
            </a:r>
            <a:r>
              <a:rPr lang="en-IN" b="1">
                <a:solidFill>
                  <a:srgbClr val="AD1457"/>
                </a:solidFill>
              </a:rPr>
              <a:t>may not take fraction </a:t>
            </a:r>
            <a:r>
              <a:rPr lang="en-IN"/>
              <a:t>of an object.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2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IN"/>
              <a:t>0/1 Knapsack using Branch &amp; Bound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40825" y="819517"/>
            <a:ext cx="2007432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AD1457"/>
                </a:solidFill>
              </a:rPr>
              <a:t>w = (2,3,4,5)</a:t>
            </a:r>
          </a:p>
        </p:txBody>
      </p:sp>
      <p:sp>
        <p:nvSpPr>
          <p:cNvPr id="5" name="Rectangle 4"/>
          <p:cNvSpPr/>
          <p:nvPr/>
        </p:nvSpPr>
        <p:spPr>
          <a:xfrm>
            <a:off x="9940824" y="1308909"/>
            <a:ext cx="2007433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AD1457"/>
                </a:solidFill>
              </a:rPr>
              <a:t>v = (3,5,6,10)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9940825" y="1798301"/>
            <a:ext cx="1014220" cy="468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AD1457"/>
                </a:solidFill>
              </a:rPr>
              <a:t>W = 8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3678" y="2442288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; 0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324" y="5920170"/>
            <a:ext cx="140148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2,2,2,2; 12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324" y="5251627"/>
            <a:ext cx="104678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2,2,2; 9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3135" y="5251627"/>
            <a:ext cx="116960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2,2,3; 11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1267" y="5251627"/>
            <a:ext cx="116960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2,2,4; 12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00877" y="5251627"/>
            <a:ext cx="11811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2,3,3; 13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6144" y="4318665"/>
            <a:ext cx="84458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2,2; 6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74086" y="4318665"/>
            <a:ext cx="8355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2,3; 8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6880" y="4318665"/>
            <a:ext cx="82159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2,4; 9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68470" y="4318665"/>
            <a:ext cx="9823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2,5; 13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57198" y="4318665"/>
            <a:ext cx="9823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3,3; 10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45926" y="4318665"/>
            <a:ext cx="98002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3,4; 11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37649" y="4318665"/>
            <a:ext cx="96833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3,5; 15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7677" y="4318665"/>
            <a:ext cx="97474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4,4; 12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26592" y="3405513"/>
            <a:ext cx="8355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2 ; 3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00138" y="3405513"/>
            <a:ext cx="7168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3 ; 5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61181" y="3405513"/>
            <a:ext cx="75947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4 ; 6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21900" y="3405513"/>
            <a:ext cx="8875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5 ; 10</a:t>
            </a:r>
            <a:endParaRPr lang="en-IN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cxnSpLocks/>
            <a:endCxn id="21" idx="0"/>
          </p:cNvCxnSpPr>
          <p:nvPr/>
        </p:nvCxnSpPr>
        <p:spPr>
          <a:xfrm flipH="1">
            <a:off x="3544348" y="2810592"/>
            <a:ext cx="1606434" cy="594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endCxn id="22" idx="0"/>
          </p:cNvCxnSpPr>
          <p:nvPr/>
        </p:nvCxnSpPr>
        <p:spPr>
          <a:xfrm>
            <a:off x="5421056" y="2810592"/>
            <a:ext cx="1237522" cy="5949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endCxn id="23" idx="0"/>
          </p:cNvCxnSpPr>
          <p:nvPr/>
        </p:nvCxnSpPr>
        <p:spPr>
          <a:xfrm>
            <a:off x="5925112" y="2802328"/>
            <a:ext cx="1815807" cy="603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4" idx="0"/>
          </p:cNvCxnSpPr>
          <p:nvPr/>
        </p:nvCxnSpPr>
        <p:spPr>
          <a:xfrm>
            <a:off x="6177140" y="2802328"/>
            <a:ext cx="2688554" cy="603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endCxn id="13" idx="0"/>
          </p:cNvCxnSpPr>
          <p:nvPr/>
        </p:nvCxnSpPr>
        <p:spPr>
          <a:xfrm flipH="1">
            <a:off x="2028435" y="3765553"/>
            <a:ext cx="1196377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21" idx="2"/>
            <a:endCxn id="14" idx="0"/>
          </p:cNvCxnSpPr>
          <p:nvPr/>
        </p:nvCxnSpPr>
        <p:spPr>
          <a:xfrm flipH="1">
            <a:off x="2891842" y="3765553"/>
            <a:ext cx="652506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1" idx="2"/>
            <a:endCxn id="15" idx="0"/>
          </p:cNvCxnSpPr>
          <p:nvPr/>
        </p:nvCxnSpPr>
        <p:spPr>
          <a:xfrm>
            <a:off x="3544348" y="3765553"/>
            <a:ext cx="213327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16" idx="0"/>
          </p:cNvCxnSpPr>
          <p:nvPr/>
        </p:nvCxnSpPr>
        <p:spPr>
          <a:xfrm>
            <a:off x="3727220" y="3765553"/>
            <a:ext cx="932406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17" idx="0"/>
          </p:cNvCxnSpPr>
          <p:nvPr/>
        </p:nvCxnSpPr>
        <p:spPr>
          <a:xfrm flipH="1">
            <a:off x="5648354" y="3765553"/>
            <a:ext cx="816818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endCxn id="19" idx="0"/>
          </p:cNvCxnSpPr>
          <p:nvPr/>
        </p:nvCxnSpPr>
        <p:spPr>
          <a:xfrm>
            <a:off x="6861216" y="3765553"/>
            <a:ext cx="760600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2" idx="2"/>
            <a:endCxn id="18" idx="0"/>
          </p:cNvCxnSpPr>
          <p:nvPr/>
        </p:nvCxnSpPr>
        <p:spPr>
          <a:xfrm flipH="1">
            <a:off x="6635940" y="3765553"/>
            <a:ext cx="22638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3" idx="2"/>
            <a:endCxn id="20" idx="0"/>
          </p:cNvCxnSpPr>
          <p:nvPr/>
        </p:nvCxnSpPr>
        <p:spPr>
          <a:xfrm>
            <a:off x="7740919" y="3765553"/>
            <a:ext cx="864133" cy="553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endCxn id="9" idx="0"/>
          </p:cNvCxnSpPr>
          <p:nvPr/>
        </p:nvCxnSpPr>
        <p:spPr>
          <a:xfrm flipH="1">
            <a:off x="924716" y="4678705"/>
            <a:ext cx="912708" cy="572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11" idx="0"/>
          </p:cNvCxnSpPr>
          <p:nvPr/>
        </p:nvCxnSpPr>
        <p:spPr>
          <a:xfrm>
            <a:off x="2288708" y="4678705"/>
            <a:ext cx="927364" cy="572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stCxn id="13" idx="2"/>
            <a:endCxn id="10" idx="0"/>
          </p:cNvCxnSpPr>
          <p:nvPr/>
        </p:nvCxnSpPr>
        <p:spPr>
          <a:xfrm flipH="1">
            <a:off x="2027940" y="4678705"/>
            <a:ext cx="495" cy="572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  <a:stCxn id="14" idx="2"/>
            <a:endCxn id="12" idx="0"/>
          </p:cNvCxnSpPr>
          <p:nvPr/>
        </p:nvCxnSpPr>
        <p:spPr>
          <a:xfrm>
            <a:off x="2891842" y="4678705"/>
            <a:ext cx="1499597" cy="572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9" idx="2"/>
            <a:endCxn id="8" idx="0"/>
          </p:cNvCxnSpPr>
          <p:nvPr/>
        </p:nvCxnSpPr>
        <p:spPr>
          <a:xfrm>
            <a:off x="924716" y="5611667"/>
            <a:ext cx="177351" cy="308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ular Callout 41"/>
          <p:cNvSpPr/>
          <p:nvPr/>
        </p:nvSpPr>
        <p:spPr>
          <a:xfrm>
            <a:off x="7658269" y="933171"/>
            <a:ext cx="1667774" cy="684076"/>
          </a:xfrm>
          <a:prstGeom prst="wedgeRoundRectCallout">
            <a:avLst>
              <a:gd name="adj1" fmla="val 78984"/>
              <a:gd name="adj2" fmla="val -399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Weight of objects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7401475" y="1396068"/>
            <a:ext cx="1965207" cy="995471"/>
          </a:xfrm>
          <a:prstGeom prst="wedgeRoundRectCallout">
            <a:avLst>
              <a:gd name="adj1" fmla="val 73002"/>
              <a:gd name="adj2" fmla="val -399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Corresponding value of each object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7669963" y="1903838"/>
            <a:ext cx="1667774" cy="684076"/>
          </a:xfrm>
          <a:prstGeom prst="wedgeRoundRectCallout">
            <a:avLst>
              <a:gd name="adj1" fmla="val 78984"/>
              <a:gd name="adj2" fmla="val -399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>
                <a:solidFill>
                  <a:schemeClr val="tx1"/>
                </a:solidFill>
              </a:rPr>
              <a:t>Capacity of Knapsack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3742" y="819517"/>
            <a:ext cx="6766560" cy="1464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/>
              <a:t>Initially solution is empty.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/>
              <a:t>Left of the semicolon are weights of selected objects.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/>
              <a:t>Right of the semicolon is the current total value of load.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14899" y="3463653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6735202" y="3459017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7771045" y="4368738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6784485" y="4376338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5798438" y="4376338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4811750" y="4368393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3884426" y="4372839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3035218" y="4374993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2166504" y="4377799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1160782" y="5310007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2278888" y="5299331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3455590" y="5303141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4621250" y="5318291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1423796" y="5974180"/>
            <a:ext cx="252028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532607" y="2330064"/>
            <a:ext cx="2286000" cy="7831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rgbClr val="C00000"/>
                </a:solidFill>
              </a:rPr>
              <a:t>Now, apply depth first search</a:t>
            </a:r>
          </a:p>
        </p:txBody>
      </p:sp>
      <p:sp>
        <p:nvSpPr>
          <p:cNvPr id="61" name="Freeform 60"/>
          <p:cNvSpPr/>
          <p:nvPr/>
        </p:nvSpPr>
        <p:spPr>
          <a:xfrm>
            <a:off x="670564" y="2720698"/>
            <a:ext cx="4013200" cy="3149600"/>
          </a:xfrm>
          <a:custGeom>
            <a:avLst/>
            <a:gdLst>
              <a:gd name="connsiteX0" fmla="*/ 5080 w 4013200"/>
              <a:gd name="connsiteY0" fmla="*/ 3149600 h 3149600"/>
              <a:gd name="connsiteX1" fmla="*/ 0 w 4013200"/>
              <a:gd name="connsiteY1" fmla="*/ 2407920 h 3149600"/>
              <a:gd name="connsiteX2" fmla="*/ 812800 w 4013200"/>
              <a:gd name="connsiteY2" fmla="*/ 1854200 h 3149600"/>
              <a:gd name="connsiteX3" fmla="*/ 812800 w 4013200"/>
              <a:gd name="connsiteY3" fmla="*/ 1473200 h 3149600"/>
              <a:gd name="connsiteX4" fmla="*/ 2255520 w 4013200"/>
              <a:gd name="connsiteY4" fmla="*/ 904240 h 3149600"/>
              <a:gd name="connsiteX5" fmla="*/ 2245360 w 4013200"/>
              <a:gd name="connsiteY5" fmla="*/ 553720 h 3149600"/>
              <a:gd name="connsiteX6" fmla="*/ 4013200 w 4013200"/>
              <a:gd name="connsiteY6" fmla="*/ 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0" h="3149600">
                <a:moveTo>
                  <a:pt x="5080" y="3149600"/>
                </a:moveTo>
                <a:cubicBezTo>
                  <a:pt x="3387" y="2902373"/>
                  <a:pt x="1693" y="2655147"/>
                  <a:pt x="0" y="2407920"/>
                </a:cubicBezTo>
                <a:lnTo>
                  <a:pt x="812800" y="1854200"/>
                </a:lnTo>
                <a:lnTo>
                  <a:pt x="812800" y="1473200"/>
                </a:lnTo>
                <a:lnTo>
                  <a:pt x="2255520" y="904240"/>
                </a:lnTo>
                <a:lnTo>
                  <a:pt x="2245360" y="553720"/>
                </a:lnTo>
                <a:lnTo>
                  <a:pt x="401320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>
            <a:off x="6804840" y="5265062"/>
            <a:ext cx="5239114" cy="4426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rgbClr val="AD1457"/>
                </a:solidFill>
              </a:rPr>
              <a:t>Store solution if optimal solution is found</a:t>
            </a:r>
          </a:p>
        </p:txBody>
      </p:sp>
      <p:sp>
        <p:nvSpPr>
          <p:cNvPr id="63" name="Freeform 62"/>
          <p:cNvSpPr/>
          <p:nvPr/>
        </p:nvSpPr>
        <p:spPr>
          <a:xfrm>
            <a:off x="1481332" y="4569818"/>
            <a:ext cx="408432" cy="624840"/>
          </a:xfrm>
          <a:custGeom>
            <a:avLst/>
            <a:gdLst>
              <a:gd name="connsiteX0" fmla="*/ 0 w 408432"/>
              <a:gd name="connsiteY0" fmla="*/ 0 h 624840"/>
              <a:gd name="connsiteX1" fmla="*/ 405384 w 408432"/>
              <a:gd name="connsiteY1" fmla="*/ 460248 h 624840"/>
              <a:gd name="connsiteX2" fmla="*/ 408432 w 408432"/>
              <a:gd name="connsiteY2" fmla="*/ 624840 h 6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431" h="624840">
                <a:moveTo>
                  <a:pt x="0" y="0"/>
                </a:moveTo>
                <a:lnTo>
                  <a:pt x="405384" y="460248"/>
                </a:lnTo>
                <a:lnTo>
                  <a:pt x="408432" y="62484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Freeform 63"/>
          <p:cNvSpPr/>
          <p:nvPr/>
        </p:nvSpPr>
        <p:spPr>
          <a:xfrm>
            <a:off x="1498604" y="4590138"/>
            <a:ext cx="1407160" cy="584200"/>
          </a:xfrm>
          <a:custGeom>
            <a:avLst/>
            <a:gdLst>
              <a:gd name="connsiteX0" fmla="*/ 1407160 w 1407160"/>
              <a:gd name="connsiteY0" fmla="*/ 584200 h 584200"/>
              <a:gd name="connsiteX1" fmla="*/ 802640 w 1407160"/>
              <a:gd name="connsiteY1" fmla="*/ 208280 h 584200"/>
              <a:gd name="connsiteX2" fmla="*/ 50800 w 1407160"/>
              <a:gd name="connsiteY2" fmla="*/ 208280 h 584200"/>
              <a:gd name="connsiteX3" fmla="*/ 0 w 1407160"/>
              <a:gd name="connsiteY3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7160" h="584200">
                <a:moveTo>
                  <a:pt x="1407160" y="584200"/>
                </a:moveTo>
                <a:lnTo>
                  <a:pt x="802640" y="208280"/>
                </a:lnTo>
                <a:lnTo>
                  <a:pt x="50800" y="20828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 64"/>
          <p:cNvSpPr/>
          <p:nvPr/>
        </p:nvSpPr>
        <p:spPr>
          <a:xfrm>
            <a:off x="5725164" y="2824838"/>
            <a:ext cx="2004060" cy="1442720"/>
          </a:xfrm>
          <a:custGeom>
            <a:avLst/>
            <a:gdLst>
              <a:gd name="connsiteX0" fmla="*/ 0 w 2004060"/>
              <a:gd name="connsiteY0" fmla="*/ 0 h 1442720"/>
              <a:gd name="connsiteX1" fmla="*/ 1391920 w 2004060"/>
              <a:gd name="connsiteY1" fmla="*/ 538480 h 1442720"/>
              <a:gd name="connsiteX2" fmla="*/ 1397000 w 2004060"/>
              <a:gd name="connsiteY2" fmla="*/ 929640 h 1442720"/>
              <a:gd name="connsiteX3" fmla="*/ 2004060 w 2004060"/>
              <a:gd name="connsiteY3" fmla="*/ 1442720 h 14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060" h="1442720">
                <a:moveTo>
                  <a:pt x="0" y="0"/>
                </a:moveTo>
                <a:lnTo>
                  <a:pt x="1391920" y="538480"/>
                </a:lnTo>
                <a:cubicBezTo>
                  <a:pt x="1393613" y="668867"/>
                  <a:pt x="1395307" y="799253"/>
                  <a:pt x="1397000" y="929640"/>
                </a:cubicBezTo>
                <a:lnTo>
                  <a:pt x="2004060" y="144272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7155777" y="4318665"/>
            <a:ext cx="968332" cy="347472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dur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dur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0/1 Knapsack Problem –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  <a:solidFill>
            <a:srgbClr val="424242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>
                <a:solidFill>
                  <a:srgbClr val="00B0F0"/>
                </a:solidFill>
                <a:latin typeface="Consolas" panose="020B0609020204030204" pitchFamily="49" charset="0"/>
              </a:rPr>
              <a:t>function</a:t>
            </a:r>
            <a:r>
              <a:rPr lang="en-IN">
                <a:solidFill>
                  <a:srgbClr val="00B0F0"/>
                </a:solidFill>
                <a:latin typeface="Consolas" panose="020B0609020204030204" pitchFamily="49" charset="0"/>
              </a:rPr>
              <a:t> backpack(i, r)</a:t>
            </a:r>
          </a:p>
          <a:p>
            <a:pPr marL="1076325" indent="-1076325">
              <a:buNone/>
            </a:pPr>
            <a:r>
              <a:rPr lang="en-IN">
                <a:latin typeface="Consolas" panose="020B0609020204030204" pitchFamily="49" charset="0"/>
              </a:rPr>
              <a:t>	</a:t>
            </a: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{Calculates the value of the best load that can be constructed using items of type i to n and whose total weight does not exceed r}</a:t>
            </a:r>
          </a:p>
          <a:p>
            <a:pPr marL="0" indent="0">
              <a:buNone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</a:rPr>
              <a:t>		b </a:t>
            </a: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 0</a:t>
            </a:r>
          </a:p>
          <a:p>
            <a:pPr marL="0" indent="0">
              <a:buNone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	{Try each allowed kind of item in turn}</a:t>
            </a:r>
          </a:p>
          <a:p>
            <a:pPr marL="0" indent="0">
              <a:buNone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IN" b="1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for</a:t>
            </a: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k  i to n </a:t>
            </a:r>
            <a:r>
              <a:rPr lang="en-IN" b="1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do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		if</a:t>
            </a: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w[k] ≤ r </a:t>
            </a:r>
            <a:r>
              <a:rPr lang="en-IN" b="1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then</a:t>
            </a:r>
          </a:p>
          <a:p>
            <a:pPr marL="0" indent="0">
              <a:buNone/>
            </a:pP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			b  max(b, v[k] + backpack (k, r – w[k]))</a:t>
            </a:r>
          </a:p>
          <a:p>
            <a:pPr marL="0" indent="0">
              <a:buNone/>
            </a:pPr>
            <a:r>
              <a:rPr lang="en-IN" b="1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	return</a:t>
            </a:r>
            <a:r>
              <a:rPr lang="en-IN">
                <a:solidFill>
                  <a:srgbClr val="F9C5D7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b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6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3200" dirty="0"/>
              <a:t>Travelling Salesman Problem (TSP) – 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A traveler needs to visit </a:t>
                </a:r>
                <a:r>
                  <a:rPr lang="en-US">
                    <a:solidFill>
                      <a:srgbClr val="AD1457"/>
                    </a:solidFill>
                  </a:rPr>
                  <a:t>all the cities </a:t>
                </a:r>
                <a:r>
                  <a:rPr lang="en-US"/>
                  <a:t>from a list, where distances between all the cities are known and each city should be visited just once.</a:t>
                </a:r>
              </a:p>
              <a:p>
                <a:r>
                  <a:rPr lang="en-US"/>
                  <a:t>So, the problem is to find </a:t>
                </a:r>
                <a:r>
                  <a:rPr lang="en-US">
                    <a:solidFill>
                      <a:srgbClr val="AD1457"/>
                    </a:solidFill>
                  </a:rPr>
                  <a:t>the shortest possible route </a:t>
                </a:r>
                <a:r>
                  <a:rPr lang="en-US"/>
                  <a:t>that visits each city exactly once and returns to the starting point.</a:t>
                </a:r>
              </a:p>
              <a:p>
                <a:r>
                  <a:rPr lang="en-US"/>
                  <a:t>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/>
                  <a:t>Consider city 1 as the starting and ending point.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/>
                  <a:t>Generate all (n-1)! Permutations of cities.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/>
                  <a:t>Calculate cost of every permutation and keep track of minimum cost permutation.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/>
                  <a:t>Return the permutation with minimum cost.</a:t>
                </a:r>
              </a:p>
              <a:p>
                <a:r>
                  <a:rPr lang="en-US"/>
                  <a:t>Time Complexity is </a:t>
                </a:r>
                <a14:m>
                  <m:oMath xmlns:m="http://schemas.openxmlformats.org/officeDocument/2006/math">
                    <m:r>
                      <a:rPr lang="el-GR" b="1" i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l-GR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US" b="1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3600"/>
                <a:ext cx="11928475" cy="5591175"/>
              </a:xfrm>
              <a:blipFill>
                <a:blip r:embed="rId2"/>
                <a:stretch>
                  <a:fillRect t="-4035" r="-1380" b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6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3200" dirty="0"/>
              <a:t>Travelling Salesman Problem (TSP) – 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r>
              <a:rPr lang="en-US" dirty="0"/>
              <a:t>The number of tours grows exponentially as we add cities to the map,</a:t>
            </a:r>
          </a:p>
          <a:p>
            <a:endParaRPr lang="en-US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18" y="1864566"/>
            <a:ext cx="4225047" cy="325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sp>
        <p:nvSpPr>
          <p:cNvPr id="87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total minimum distance = sum of row/column minimum = 31</a:t>
            </a:r>
          </a:p>
          <a:p>
            <a:r>
              <a:rPr lang="en-US" dirty="0"/>
              <a:t>The upper bound = A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⟶B⟶C⟶D⟶E⟶A </a:t>
            </a:r>
            <a:r>
              <a:rPr lang="en-US" dirty="0"/>
              <a:t>=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41</a:t>
            </a:r>
          </a:p>
          <a:p>
            <a:r>
              <a:rPr lang="en-US" dirty="0">
                <a:ea typeface="Cambria Math" panose="02040503050406030204" pitchFamily="18" charset="0"/>
              </a:rPr>
              <a:t>Solution : [31…41]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74766" y="1050062"/>
            <a:ext cx="4415245" cy="3404371"/>
            <a:chOff x="574766" y="1050062"/>
            <a:chExt cx="4415245" cy="3404371"/>
          </a:xfrm>
        </p:grpSpPr>
        <p:sp>
          <p:nvSpPr>
            <p:cNvPr id="42" name="Rectangle 41"/>
            <p:cNvSpPr/>
            <p:nvPr/>
          </p:nvSpPr>
          <p:spPr>
            <a:xfrm>
              <a:off x="574766" y="1050062"/>
              <a:ext cx="4415245" cy="3404371"/>
            </a:xfrm>
            <a:prstGeom prst="rect">
              <a:avLst/>
            </a:prstGeom>
          </p:spPr>
          <p:txBody>
            <a:bodyPr/>
            <a:lstStyle/>
            <a:p>
              <a:endParaRPr/>
            </a:p>
          </p:txBody>
        </p:sp>
        <p:sp>
          <p:nvSpPr>
            <p:cNvPr id="43" name="Oval 42"/>
            <p:cNvSpPr/>
            <p:nvPr/>
          </p:nvSpPr>
          <p:spPr>
            <a:xfrm>
              <a:off x="1289295" y="1236305"/>
              <a:ext cx="548640" cy="548640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3772041" y="1236306"/>
              <a:ext cx="548640" cy="548640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B</a:t>
              </a:r>
              <a:endParaRPr lang="en-US" sz="280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290219" y="2619810"/>
              <a:ext cx="548640" cy="548640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C</a:t>
              </a:r>
              <a:endParaRPr lang="en-US" sz="280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772041" y="2619810"/>
              <a:ext cx="548640" cy="548640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D</a:t>
              </a:r>
              <a:endParaRPr lang="en-US" sz="280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856995" y="1528858"/>
              <a:ext cx="1915046" cy="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5" idx="0"/>
              <a:endCxn id="43" idx="4"/>
            </p:cNvCxnSpPr>
            <p:nvPr/>
          </p:nvCxnSpPr>
          <p:spPr>
            <a:xfrm flipH="1" flipV="1">
              <a:off x="1563615" y="1784945"/>
              <a:ext cx="924" cy="83486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6" idx="0"/>
              <a:endCxn id="44" idx="4"/>
            </p:cNvCxnSpPr>
            <p:nvPr/>
          </p:nvCxnSpPr>
          <p:spPr>
            <a:xfrm flipH="1" flipV="1">
              <a:off x="4046361" y="1784946"/>
              <a:ext cx="0" cy="83486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856995" y="2919125"/>
              <a:ext cx="1915046" cy="11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46" idx="4"/>
            </p:cNvCxnSpPr>
            <p:nvPr/>
          </p:nvCxnSpPr>
          <p:spPr>
            <a:xfrm flipV="1">
              <a:off x="3034477" y="3168450"/>
              <a:ext cx="1011884" cy="92166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2"/>
              <a:endCxn id="45" idx="4"/>
            </p:cNvCxnSpPr>
            <p:nvPr/>
          </p:nvCxnSpPr>
          <p:spPr>
            <a:xfrm flipH="1" flipV="1">
              <a:off x="1564539" y="3168450"/>
              <a:ext cx="947653" cy="82878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4" idx="3"/>
            </p:cNvCxnSpPr>
            <p:nvPr/>
          </p:nvCxnSpPr>
          <p:spPr>
            <a:xfrm flipV="1">
              <a:off x="1773993" y="1704600"/>
              <a:ext cx="2078394" cy="100287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5"/>
            </p:cNvCxnSpPr>
            <p:nvPr/>
          </p:nvCxnSpPr>
          <p:spPr>
            <a:xfrm>
              <a:off x="1757589" y="1704599"/>
              <a:ext cx="2090940" cy="10029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898400" y="1528353"/>
              <a:ext cx="1661919" cy="2625635"/>
            </a:xfrm>
            <a:custGeom>
              <a:avLst/>
              <a:gdLst>
                <a:gd name="connsiteX0" fmla="*/ 245220 w 1050763"/>
                <a:gd name="connsiteY0" fmla="*/ 0 h 1747157"/>
                <a:gd name="connsiteX1" fmla="*/ 49277 w 1050763"/>
                <a:gd name="connsiteY1" fmla="*/ 925286 h 1747157"/>
                <a:gd name="connsiteX2" fmla="*/ 1050763 w 1050763"/>
                <a:gd name="connsiteY2" fmla="*/ 1747157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763" h="1747156">
                  <a:moveTo>
                    <a:pt x="245220" y="0"/>
                  </a:moveTo>
                  <a:cubicBezTo>
                    <a:pt x="80120" y="317046"/>
                    <a:pt x="-84980" y="634093"/>
                    <a:pt x="49277" y="925286"/>
                  </a:cubicBezTo>
                  <a:cubicBezTo>
                    <a:pt x="183534" y="1216479"/>
                    <a:pt x="617148" y="1481818"/>
                    <a:pt x="1050763" y="1747157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2978331" y="1658982"/>
              <a:ext cx="1807247" cy="2534195"/>
            </a:xfrm>
            <a:custGeom>
              <a:avLst/>
              <a:gdLst>
                <a:gd name="connsiteX0" fmla="*/ 832757 w 1155282"/>
                <a:gd name="connsiteY0" fmla="*/ 0 h 1741714"/>
                <a:gd name="connsiteX1" fmla="*/ 1110343 w 1155282"/>
                <a:gd name="connsiteY1" fmla="*/ 996043 h 1741714"/>
                <a:gd name="connsiteX2" fmla="*/ 0 w 1155282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82" h="1741714">
                  <a:moveTo>
                    <a:pt x="832757" y="0"/>
                  </a:moveTo>
                  <a:cubicBezTo>
                    <a:pt x="1040946" y="352878"/>
                    <a:pt x="1249136" y="705757"/>
                    <a:pt x="1110343" y="996043"/>
                  </a:cubicBezTo>
                  <a:cubicBezTo>
                    <a:pt x="971550" y="1286329"/>
                    <a:pt x="485775" y="1514021"/>
                    <a:pt x="0" y="1741714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Text Box 76"/>
            <p:cNvSpPr txBox="1"/>
            <p:nvPr/>
          </p:nvSpPr>
          <p:spPr>
            <a:xfrm>
              <a:off x="2611410" y="1131250"/>
              <a:ext cx="523675" cy="39533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9" name="Text Box 23"/>
            <p:cNvSpPr txBox="1"/>
            <p:nvPr/>
          </p:nvSpPr>
          <p:spPr>
            <a:xfrm>
              <a:off x="2644569" y="2542255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8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3"/>
            <p:cNvSpPr txBox="1"/>
            <p:nvPr/>
          </p:nvSpPr>
          <p:spPr>
            <a:xfrm>
              <a:off x="1290219" y="1928153"/>
              <a:ext cx="348190" cy="34591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61" name="Text Box 23"/>
            <p:cNvSpPr txBox="1"/>
            <p:nvPr/>
          </p:nvSpPr>
          <p:spPr>
            <a:xfrm>
              <a:off x="3972263" y="1945209"/>
              <a:ext cx="348190" cy="34591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2" name="Text Box 23"/>
            <p:cNvSpPr txBox="1"/>
            <p:nvPr/>
          </p:nvSpPr>
          <p:spPr>
            <a:xfrm>
              <a:off x="3280032" y="1830393"/>
              <a:ext cx="54864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10</a:t>
              </a:r>
              <a:endParaRPr lang="en-US" sz="2400" dirty="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3" name="Text Box 23"/>
            <p:cNvSpPr txBox="1"/>
            <p:nvPr/>
          </p:nvSpPr>
          <p:spPr>
            <a:xfrm>
              <a:off x="1992523" y="1866614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9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4" name="Text Box 23"/>
            <p:cNvSpPr txBox="1"/>
            <p:nvPr/>
          </p:nvSpPr>
          <p:spPr>
            <a:xfrm>
              <a:off x="1995916" y="3225195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9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5" name="Text Box 23"/>
            <p:cNvSpPr txBox="1"/>
            <p:nvPr/>
          </p:nvSpPr>
          <p:spPr>
            <a:xfrm>
              <a:off x="3299499" y="3276032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6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6" name="Text Box 23"/>
            <p:cNvSpPr txBox="1"/>
            <p:nvPr/>
          </p:nvSpPr>
          <p:spPr>
            <a:xfrm>
              <a:off x="629598" y="2332129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7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67" name="Text Box 23"/>
            <p:cNvSpPr txBox="1"/>
            <p:nvPr/>
          </p:nvSpPr>
          <p:spPr>
            <a:xfrm>
              <a:off x="4641821" y="2118399"/>
              <a:ext cx="348190" cy="39491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6</a:t>
              </a:r>
              <a:endParaRPr lang="en-US" sz="240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512192" y="3722914"/>
              <a:ext cx="548640" cy="548640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/>
                  <a:ea typeface="Calibri" panose="020F0502020204030204" pitchFamily="34" charset="0"/>
                  <a:cs typeface="Shruti" panose="020B0502040204020203" pitchFamily="34" charset="0"/>
                </a:rPr>
                <a:t>E</a:t>
              </a:r>
              <a:endParaRPr lang="en-US" sz="280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92962"/>
              </p:ext>
            </p:extLst>
          </p:nvPr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11386588" y="146303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585399" y="1981584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155705" y="2517542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952537" y="3026613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585399" y="3549507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934441" y="4991585"/>
            <a:ext cx="365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30687" y="5429794"/>
            <a:ext cx="365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1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08194" y="1841454"/>
            <a:ext cx="7035800" cy="3740150"/>
          </a:xfrm>
        </p:spPr>
        <p:txBody>
          <a:bodyPr/>
          <a:lstStyle/>
          <a:p>
            <a:pPr algn="ctr"/>
            <a:r>
              <a:rPr lang="en-US" sz="5400" b="0" dirty="0"/>
              <a:t>Unit-7: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b="0" dirty="0"/>
              <a:t>Backtracking and </a:t>
            </a:r>
            <a:r>
              <a:rPr lang="en-US" sz="5400" dirty="0"/>
              <a:t>Branch &amp;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</a:t>
            </a:r>
            <a:br>
              <a:rPr lang="en-US" sz="5400" b="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1494" y="77992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3753" y="1965512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843741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243729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643718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809513" y="1237129"/>
            <a:ext cx="1718534" cy="728383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8" idx="0"/>
          </p:cNvCxnSpPr>
          <p:nvPr/>
        </p:nvCxnSpPr>
        <p:spPr>
          <a:xfrm flipH="1">
            <a:off x="2209501" y="1237129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9" idx="0"/>
          </p:cNvCxnSpPr>
          <p:nvPr/>
        </p:nvCxnSpPr>
        <p:spPr>
          <a:xfrm>
            <a:off x="2907254" y="1237129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0" idx="0"/>
          </p:cNvCxnSpPr>
          <p:nvPr/>
        </p:nvCxnSpPr>
        <p:spPr>
          <a:xfrm>
            <a:off x="3267635" y="1223682"/>
            <a:ext cx="1741843" cy="744071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blipFill>
                <a:blip r:embed="rId4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blipFill>
                <a:blip r:embed="rId5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9143996" y="820270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28586" y="162709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11189"/>
              </p:ext>
            </p:extLst>
          </p:nvPr>
        </p:nvGraphicFramePr>
        <p:xfrm>
          <a:off x="866628" y="3796937"/>
          <a:ext cx="4038605" cy="257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80" name="Oval 79"/>
          <p:cNvSpPr/>
          <p:nvPr/>
        </p:nvSpPr>
        <p:spPr>
          <a:xfrm>
            <a:off x="3506593" y="4381822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879498" y="4906253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326872" y="5417243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93171" y="592823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36823" y="4441372"/>
                <a:ext cx="4702630" cy="6139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=10+ 5+8+6+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6=35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23" y="4441372"/>
                <a:ext cx="4702630" cy="6139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ular Callout 83"/>
          <p:cNvSpPr/>
          <p:nvPr/>
        </p:nvSpPr>
        <p:spPr>
          <a:xfrm>
            <a:off x="8122023" y="5252154"/>
            <a:ext cx="1465860" cy="676081"/>
          </a:xfrm>
          <a:prstGeom prst="wedgeRoundRectCallout">
            <a:avLst>
              <a:gd name="adj1" fmla="val -18855"/>
              <a:gd name="adj2" fmla="val -1087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Distance from A to 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743" y="1963280"/>
            <a:ext cx="56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060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  <p:bldP spid="69" grpId="0" animBg="1"/>
      <p:bldP spid="70" grpId="0" animBg="1"/>
      <p:bldP spid="16" grpId="0"/>
      <p:bldP spid="16" grpId="1"/>
      <p:bldP spid="76" grpId="0"/>
      <p:bldP spid="77" grpId="0"/>
      <p:bldP spid="78" grpId="0"/>
      <p:bldP spid="80" grpId="0" animBg="1"/>
      <p:bldP spid="81" grpId="0" animBg="1"/>
      <p:bldP spid="82" grpId="0" animBg="1"/>
      <p:bldP spid="83" grpId="0" animBg="1"/>
      <p:bldP spid="21" grpId="0" animBg="1"/>
      <p:bldP spid="84" grpId="0" animBg="1"/>
      <p:bldP spid="84" grpId="1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1494" y="77992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3753" y="1965512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843741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243729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643718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809513" y="1237129"/>
            <a:ext cx="1718534" cy="728383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8" idx="0"/>
          </p:cNvCxnSpPr>
          <p:nvPr/>
        </p:nvCxnSpPr>
        <p:spPr>
          <a:xfrm flipH="1">
            <a:off x="2209501" y="1237129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9" idx="0"/>
          </p:cNvCxnSpPr>
          <p:nvPr/>
        </p:nvCxnSpPr>
        <p:spPr>
          <a:xfrm>
            <a:off x="2907254" y="1237129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0" idx="0"/>
          </p:cNvCxnSpPr>
          <p:nvPr/>
        </p:nvCxnSpPr>
        <p:spPr>
          <a:xfrm>
            <a:off x="3267635" y="1223682"/>
            <a:ext cx="1741843" cy="744071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blipFill>
                <a:blip r:embed="rId4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blipFill>
                <a:blip r:embed="rId5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9966955" y="820270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28586" y="162709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9341"/>
              </p:ext>
            </p:extLst>
          </p:nvPr>
        </p:nvGraphicFramePr>
        <p:xfrm>
          <a:off x="866628" y="3810003"/>
          <a:ext cx="4038605" cy="257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80" name="Oval 79"/>
          <p:cNvSpPr/>
          <p:nvPr/>
        </p:nvSpPr>
        <p:spPr>
          <a:xfrm>
            <a:off x="3506593" y="4394888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486230" y="4893193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699784" y="5430309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709398" y="5941302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36823" y="4441372"/>
                <a:ext cx="4702630" cy="6139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+ 5+8+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6=32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23" y="4441372"/>
                <a:ext cx="4702630" cy="6139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ular Callout 83"/>
          <p:cNvSpPr/>
          <p:nvPr/>
        </p:nvSpPr>
        <p:spPr>
          <a:xfrm>
            <a:off x="8122022" y="5252154"/>
            <a:ext cx="1456983" cy="717573"/>
          </a:xfrm>
          <a:prstGeom prst="wedgeRoundRectCallout">
            <a:avLst>
              <a:gd name="adj1" fmla="val -18855"/>
              <a:gd name="adj2" fmla="val -1087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Distance from A to 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59231" y="1963280"/>
            <a:ext cx="5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32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2601" y="1971987"/>
            <a:ext cx="56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34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50331" y="1971987"/>
            <a:ext cx="56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6158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dur="50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0" grpId="0" animBg="1"/>
      <p:bldP spid="81" grpId="0" animBg="1"/>
      <p:bldP spid="82" grpId="0" animBg="1"/>
      <p:bldP spid="83" grpId="0" animBg="1"/>
      <p:bldP spid="21" grpId="0" animBg="1"/>
      <p:bldP spid="84" grpId="0" animBg="1"/>
      <p:bldP spid="84" grpId="1" animBg="1"/>
      <p:bldP spid="22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1494" y="77992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3753" y="1965512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843741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243729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43718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31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809513" y="1237129"/>
            <a:ext cx="1718534" cy="728383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8" idx="0"/>
          </p:cNvCxnSpPr>
          <p:nvPr/>
        </p:nvCxnSpPr>
        <p:spPr>
          <a:xfrm flipH="1">
            <a:off x="2209501" y="1237129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9" idx="0"/>
          </p:cNvCxnSpPr>
          <p:nvPr/>
        </p:nvCxnSpPr>
        <p:spPr>
          <a:xfrm>
            <a:off x="2907254" y="1237129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0" idx="0"/>
          </p:cNvCxnSpPr>
          <p:nvPr/>
        </p:nvCxnSpPr>
        <p:spPr>
          <a:xfrm>
            <a:off x="3267635" y="1223682"/>
            <a:ext cx="1741843" cy="744071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blipFill>
                <a:blip r:embed="rId4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blipFill>
                <a:blip r:embed="rId5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11586752" y="820270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28586" y="162709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019"/>
              </p:ext>
            </p:extLst>
          </p:nvPr>
        </p:nvGraphicFramePr>
        <p:xfrm>
          <a:off x="866628" y="4319455"/>
          <a:ext cx="3230884" cy="206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80" name="Oval 79"/>
          <p:cNvSpPr/>
          <p:nvPr/>
        </p:nvSpPr>
        <p:spPr>
          <a:xfrm>
            <a:off x="3506593" y="5949370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512356" y="4906253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686719" y="5404180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37729" y="4441372"/>
                <a:ext cx="5901724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𝐴𝐸</m:t>
                        </m:r>
                      </m:sub>
                    </m:sSub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+8+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6=36</m:t>
                    </m:r>
                  </m:oMath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29" y="4441372"/>
                <a:ext cx="5901724" cy="640080"/>
              </a:xfrm>
              <a:prstGeom prst="rect">
                <a:avLst/>
              </a:prstGeom>
              <a:blipFill>
                <a:blip r:embed="rId6"/>
                <a:stretch>
                  <a:fillRect l="-412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ular Callout 83"/>
          <p:cNvSpPr/>
          <p:nvPr/>
        </p:nvSpPr>
        <p:spPr>
          <a:xfrm>
            <a:off x="8254957" y="5274438"/>
            <a:ext cx="1290918" cy="570422"/>
          </a:xfrm>
          <a:prstGeom prst="wedgeRoundRectCallout">
            <a:avLst>
              <a:gd name="adj1" fmla="val -18855"/>
              <a:gd name="adj2" fmla="val -1087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Distance from A to 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89438" y="2013473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028586" y="218444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9970273" y="820270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856031" y="3149878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D1457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29444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D145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29432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D1457"/>
              </a:solidFill>
            </a:endParaRPr>
          </a:p>
        </p:txBody>
      </p: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3221791" y="2416629"/>
            <a:ext cx="1428586" cy="733249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0"/>
          </p:cNvCxnSpPr>
          <p:nvPr/>
        </p:nvCxnSpPr>
        <p:spPr>
          <a:xfrm flipH="1">
            <a:off x="4295204" y="2421495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4992957" y="2421495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257131" y="2577866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31" y="2577866"/>
                <a:ext cx="457200" cy="369332"/>
              </a:xfrm>
              <a:prstGeom prst="rect">
                <a:avLst/>
              </a:prstGeom>
              <a:blipFill>
                <a:blip r:embed="rId7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588650" y="267954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2679549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blipFill>
                <a:blip r:embed="rId9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ular Callout 43"/>
          <p:cNvSpPr/>
          <p:nvPr/>
        </p:nvSpPr>
        <p:spPr>
          <a:xfrm>
            <a:off x="8904899" y="5265473"/>
            <a:ext cx="1290918" cy="570422"/>
          </a:xfrm>
          <a:prstGeom prst="wedgeRoundRectCallout">
            <a:avLst>
              <a:gd name="adj1" fmla="val -18855"/>
              <a:gd name="adj2" fmla="val -1087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Distance from B to 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43529" y="3146616"/>
            <a:ext cx="49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46500" y="3137652"/>
            <a:ext cx="49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68019" y="3142260"/>
            <a:ext cx="49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34911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7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dur="7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7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dur="5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dur="500" repeatCount="indefinite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4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21" grpId="0" animBg="1"/>
      <p:bldP spid="84" grpId="0" animBg="1"/>
      <p:bldP spid="84" grpId="1" animBg="1"/>
      <p:bldP spid="29" grpId="0" animBg="1"/>
      <p:bldP spid="32" grpId="0" animBg="1"/>
      <p:bldP spid="33" grpId="0" animBg="1"/>
      <p:bldP spid="34" grpId="0" animBg="1"/>
      <p:bldP spid="38" grpId="0"/>
      <p:bldP spid="39" grpId="1"/>
      <p:bldP spid="39" grpId="2"/>
      <p:bldP spid="40" grpId="0"/>
      <p:bldP spid="44" grpId="0" animBg="1"/>
      <p:bldP spid="44" grpId="1" animBg="1"/>
      <p:bldP spid="45" grpId="0"/>
      <p:bldP spid="47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1494" y="77992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3753" y="1965512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843741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243729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43718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31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809513" y="1237129"/>
            <a:ext cx="1718534" cy="728383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8" idx="0"/>
          </p:cNvCxnSpPr>
          <p:nvPr/>
        </p:nvCxnSpPr>
        <p:spPr>
          <a:xfrm flipH="1">
            <a:off x="2209501" y="1237129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9" idx="0"/>
          </p:cNvCxnSpPr>
          <p:nvPr/>
        </p:nvCxnSpPr>
        <p:spPr>
          <a:xfrm>
            <a:off x="2907254" y="1237129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0" idx="0"/>
          </p:cNvCxnSpPr>
          <p:nvPr/>
        </p:nvCxnSpPr>
        <p:spPr>
          <a:xfrm>
            <a:off x="3267635" y="1223682"/>
            <a:ext cx="1741843" cy="744071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blipFill>
                <a:blip r:embed="rId4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blipFill>
                <a:blip r:embed="rId5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4689438" y="2013473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56031" y="3149878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29444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9432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3221791" y="2429691"/>
            <a:ext cx="1402460" cy="720187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0"/>
          </p:cNvCxnSpPr>
          <p:nvPr/>
        </p:nvCxnSpPr>
        <p:spPr>
          <a:xfrm flipH="1">
            <a:off x="4295204" y="2421495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4992957" y="2421495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334740" y="252446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40" y="2524462"/>
                <a:ext cx="457200" cy="369332"/>
              </a:xfrm>
              <a:prstGeom prst="rect">
                <a:avLst/>
              </a:prstGeom>
              <a:blipFill>
                <a:blip r:embed="rId6"/>
                <a:stretch>
                  <a:fillRect r="-13333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588650" y="2666486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2666486"/>
                <a:ext cx="457200" cy="369332"/>
              </a:xfrm>
              <a:prstGeom prst="rect">
                <a:avLst/>
              </a:prstGeom>
              <a:blipFill>
                <a:blip r:embed="rId7"/>
                <a:stretch>
                  <a:fillRect r="-10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1889461" y="2013473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26917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85736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05366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33</a:t>
            </a:r>
          </a:p>
        </p:txBody>
      </p:sp>
      <p:cxnSp>
        <p:nvCxnSpPr>
          <p:cNvPr id="48" name="Straight Arrow Connector 47"/>
          <p:cNvCxnSpPr>
            <a:endCxn id="42" idx="0"/>
          </p:cNvCxnSpPr>
          <p:nvPr/>
        </p:nvCxnSpPr>
        <p:spPr>
          <a:xfrm flipH="1">
            <a:off x="492677" y="2429691"/>
            <a:ext cx="1349186" cy="1760089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8" idx="2"/>
            <a:endCxn id="43" idx="0"/>
          </p:cNvCxnSpPr>
          <p:nvPr/>
        </p:nvCxnSpPr>
        <p:spPr>
          <a:xfrm flipH="1">
            <a:off x="1551496" y="2424953"/>
            <a:ext cx="658005" cy="1764827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8" idx="2"/>
            <a:endCxn id="46" idx="0"/>
          </p:cNvCxnSpPr>
          <p:nvPr/>
        </p:nvCxnSpPr>
        <p:spPr>
          <a:xfrm>
            <a:off x="2209501" y="2424953"/>
            <a:ext cx="361625" cy="1764827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72312" y="3308486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12" y="3308486"/>
                <a:ext cx="457200" cy="369332"/>
              </a:xfrm>
              <a:prstGeom prst="rect">
                <a:avLst/>
              </a:prstGeom>
              <a:blipFill>
                <a:blip r:embed="rId9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84390" y="331796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90" y="3317960"/>
                <a:ext cx="457200" cy="369332"/>
              </a:xfrm>
              <a:prstGeom prst="rect">
                <a:avLst/>
              </a:prstGeom>
              <a:blipFill>
                <a:blip r:embed="rId10"/>
                <a:stretch>
                  <a:fillRect r="-14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980949" y="345243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949" y="3452431"/>
                <a:ext cx="457200" cy="369332"/>
              </a:xfrm>
              <a:prstGeom prst="rect">
                <a:avLst/>
              </a:prstGeom>
              <a:blipFill>
                <a:blip r:embed="rId11"/>
                <a:stretch>
                  <a:fillRect r="-10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1231456" y="4235500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51086" y="4235500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51" grpId="0"/>
      <p:bldP spid="52" grpId="0"/>
      <p:bldP spid="53" grpId="0"/>
      <p:bldP spid="58" grpId="0" animBg="1"/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TSP using Branch &amp; Bound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28091" y="888272"/>
          <a:ext cx="4846326" cy="309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1">
                  <a:extLst>
                    <a:ext uri="{9D8B030D-6E8A-4147-A177-3AD203B41FA5}">
                      <a16:colId xmlns:a16="http://schemas.microsoft.com/office/drawing/2014/main" val="10991078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31182164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1832152231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126633176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3650485207"/>
                    </a:ext>
                  </a:extLst>
                </a:gridCol>
                <a:gridCol w="807721">
                  <a:extLst>
                    <a:ext uri="{9D8B030D-6E8A-4147-A177-3AD203B41FA5}">
                      <a16:colId xmlns:a16="http://schemas.microsoft.com/office/drawing/2014/main" val="2922490647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887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351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4259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076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5116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AD1457"/>
                          </a:solidFill>
                        </a:rPr>
                        <a:t>--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534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41494" y="77992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3753" y="1965512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843741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243729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43718" y="1967753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31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809513" y="1237129"/>
            <a:ext cx="1718534" cy="728383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8" idx="0"/>
          </p:cNvCxnSpPr>
          <p:nvPr/>
        </p:nvCxnSpPr>
        <p:spPr>
          <a:xfrm flipH="1">
            <a:off x="2209501" y="1237129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9" idx="0"/>
          </p:cNvCxnSpPr>
          <p:nvPr/>
        </p:nvCxnSpPr>
        <p:spPr>
          <a:xfrm>
            <a:off x="2907254" y="1237129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0" idx="0"/>
          </p:cNvCxnSpPr>
          <p:nvPr/>
        </p:nvCxnSpPr>
        <p:spPr>
          <a:xfrm>
            <a:off x="3267635" y="1223682"/>
            <a:ext cx="1741843" cy="744071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83" y="1223681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6" y="1429869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18" y="1429869"/>
                <a:ext cx="457200" cy="369332"/>
              </a:xfrm>
              <a:prstGeom prst="rect">
                <a:avLst/>
              </a:prstGeom>
              <a:blipFill>
                <a:blip r:embed="rId4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78" y="1223681"/>
                <a:ext cx="457200" cy="369332"/>
              </a:xfrm>
              <a:prstGeom prst="rect">
                <a:avLst/>
              </a:prstGeom>
              <a:blipFill>
                <a:blip r:embed="rId5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4689438" y="2013473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56031" y="3149878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29444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9432" y="3152119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3221791" y="2403566"/>
            <a:ext cx="1415523" cy="746312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0"/>
          </p:cNvCxnSpPr>
          <p:nvPr/>
        </p:nvCxnSpPr>
        <p:spPr>
          <a:xfrm flipH="1">
            <a:off x="4295204" y="2421495"/>
            <a:ext cx="697753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4992957" y="2421495"/>
            <a:ext cx="702235" cy="730624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321293" y="253790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293" y="2537909"/>
                <a:ext cx="457200" cy="369332"/>
              </a:xfrm>
              <a:prstGeom prst="rect">
                <a:avLst/>
              </a:prstGeom>
              <a:blipFill>
                <a:blip r:embed="rId6"/>
                <a:stretch>
                  <a:fillRect r="-13333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523335" y="270567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BC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35" y="2705675"/>
                <a:ext cx="457200" cy="369332"/>
              </a:xfrm>
              <a:prstGeom prst="rect">
                <a:avLst/>
              </a:prstGeom>
              <a:blipFill>
                <a:blip r:embed="rId7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1" y="2614235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 r="-14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1889461" y="2013473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26917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85736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05366" y="418978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33</a:t>
            </a:r>
          </a:p>
        </p:txBody>
      </p:sp>
      <p:cxnSp>
        <p:nvCxnSpPr>
          <p:cNvPr id="48" name="Straight Arrow Connector 47"/>
          <p:cNvCxnSpPr>
            <a:endCxn id="42" idx="0"/>
          </p:cNvCxnSpPr>
          <p:nvPr/>
        </p:nvCxnSpPr>
        <p:spPr>
          <a:xfrm flipH="1">
            <a:off x="492677" y="2429691"/>
            <a:ext cx="1349186" cy="1760089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8" idx="2"/>
            <a:endCxn id="43" idx="0"/>
          </p:cNvCxnSpPr>
          <p:nvPr/>
        </p:nvCxnSpPr>
        <p:spPr>
          <a:xfrm flipH="1">
            <a:off x="1551496" y="2424953"/>
            <a:ext cx="658005" cy="1764827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8" idx="2"/>
            <a:endCxn id="46" idx="0"/>
          </p:cNvCxnSpPr>
          <p:nvPr/>
        </p:nvCxnSpPr>
        <p:spPr>
          <a:xfrm>
            <a:off x="2209501" y="2424953"/>
            <a:ext cx="361625" cy="1764827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72312" y="3308486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12" y="3308486"/>
                <a:ext cx="457200" cy="369332"/>
              </a:xfrm>
              <a:prstGeom prst="rect">
                <a:avLst/>
              </a:prstGeom>
              <a:blipFill>
                <a:blip r:embed="rId9"/>
                <a:stretch>
                  <a:fillRect r="-1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84390" y="331796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90" y="3317960"/>
                <a:ext cx="457200" cy="369332"/>
              </a:xfrm>
              <a:prstGeom prst="rect">
                <a:avLst/>
              </a:prstGeom>
              <a:blipFill>
                <a:blip r:embed="rId10"/>
                <a:stretch>
                  <a:fillRect r="-14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980949" y="3452431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949" y="3452431"/>
                <a:ext cx="457200" cy="369332"/>
              </a:xfrm>
              <a:prstGeom prst="rect">
                <a:avLst/>
              </a:prstGeom>
              <a:blipFill>
                <a:blip r:embed="rId11"/>
                <a:stretch>
                  <a:fillRect r="-10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1231456" y="4235500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51086" y="4235500"/>
            <a:ext cx="640080" cy="36576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11032" y="539893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36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93004" y="539893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37</a:t>
            </a:r>
          </a:p>
        </p:txBody>
      </p:sp>
      <p:cxnSp>
        <p:nvCxnSpPr>
          <p:cNvPr id="65" name="Straight Arrow Connector 64"/>
          <p:cNvCxnSpPr>
            <a:endCxn id="63" idx="0"/>
          </p:cNvCxnSpPr>
          <p:nvPr/>
        </p:nvCxnSpPr>
        <p:spPr>
          <a:xfrm flipH="1">
            <a:off x="676792" y="4637314"/>
            <a:ext cx="498866" cy="761616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2"/>
            <a:endCxn id="64" idx="0"/>
          </p:cNvCxnSpPr>
          <p:nvPr/>
        </p:nvCxnSpPr>
        <p:spPr>
          <a:xfrm>
            <a:off x="1551496" y="4646980"/>
            <a:ext cx="107268" cy="751950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21597" y="479573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97" y="4795733"/>
                <a:ext cx="457200" cy="369332"/>
              </a:xfrm>
              <a:prstGeom prst="rect">
                <a:avLst/>
              </a:prstGeom>
              <a:blipFill>
                <a:blip r:embed="rId12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582655" y="479573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CE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655" y="4795733"/>
                <a:ext cx="457200" cy="369332"/>
              </a:xfrm>
              <a:prstGeom prst="rect">
                <a:avLst/>
              </a:prstGeom>
              <a:blipFill>
                <a:blip r:embed="rId13"/>
                <a:stretch>
                  <a:fillRect r="-80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2218207" y="539893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23402" y="5395940"/>
            <a:ext cx="731520" cy="457200"/>
          </a:xfrm>
          <a:prstGeom prst="rect">
            <a:avLst/>
          </a:prstGeom>
          <a:noFill/>
          <a:ln w="28575">
            <a:solidFill>
              <a:srgbClr val="00B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AD1457"/>
                </a:solidFill>
              </a:rPr>
              <a:t>34</a:t>
            </a:r>
          </a:p>
        </p:txBody>
      </p:sp>
      <p:cxnSp>
        <p:nvCxnSpPr>
          <p:cNvPr id="74" name="Straight Arrow Connector 73"/>
          <p:cNvCxnSpPr>
            <a:stCxn id="46" idx="2"/>
            <a:endCxn id="72" idx="0"/>
          </p:cNvCxnSpPr>
          <p:nvPr/>
        </p:nvCxnSpPr>
        <p:spPr>
          <a:xfrm flipH="1">
            <a:off x="2571126" y="4646980"/>
            <a:ext cx="0" cy="751950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3" idx="0"/>
          </p:cNvCxnSpPr>
          <p:nvPr/>
        </p:nvCxnSpPr>
        <p:spPr>
          <a:xfrm>
            <a:off x="2899954" y="4637314"/>
            <a:ext cx="689208" cy="758626"/>
          </a:xfrm>
          <a:prstGeom prst="straightConnector1">
            <a:avLst/>
          </a:prstGeom>
          <a:ln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524718" y="479573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CB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18" y="4795733"/>
                <a:ext cx="457200" cy="369332"/>
              </a:xfrm>
              <a:prstGeom prst="rect">
                <a:avLst/>
              </a:prstGeom>
              <a:blipFill>
                <a:blip r:embed="rId12"/>
                <a:stretch>
                  <a:fillRect r="-10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3241640" y="479573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CD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40" y="4795733"/>
                <a:ext cx="457200" cy="369332"/>
              </a:xfrm>
              <a:prstGeom prst="rect">
                <a:avLst/>
              </a:prstGeom>
              <a:blipFill>
                <a:blip r:embed="rId14"/>
                <a:stretch>
                  <a:fillRect r="-120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/>
          <p:cNvSpPr/>
          <p:nvPr/>
        </p:nvSpPr>
        <p:spPr>
          <a:xfrm>
            <a:off x="3223402" y="5395940"/>
            <a:ext cx="731520" cy="457200"/>
          </a:xfrm>
          <a:prstGeom prst="rect">
            <a:avLst/>
          </a:prstGeom>
          <a:solidFill>
            <a:srgbClr val="AD1457">
              <a:alpha val="35000"/>
            </a:srgb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9973105" y="793376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28586" y="162709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028586" y="2184444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1597367" y="820270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998106" y="2650353"/>
            <a:ext cx="5029200" cy="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9148338" y="762895"/>
            <a:ext cx="0" cy="3291840"/>
          </a:xfrm>
          <a:prstGeom prst="line">
            <a:avLst/>
          </a:prstGeom>
          <a:ln w="889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459120" y="5081836"/>
                <a:ext cx="6557555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+8+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7=34</m:t>
                    </m:r>
                  </m:oMath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20" y="5081836"/>
                <a:ext cx="6557555" cy="640080"/>
              </a:xfrm>
              <a:prstGeom prst="rect">
                <a:avLst/>
              </a:prstGeom>
              <a:blipFill>
                <a:blip r:embed="rId15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5453997" y="4246837"/>
                <a:ext cx="6557555" cy="64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6=39</m:t>
                    </m:r>
                  </m:oMath>
                </a14:m>
                <a:endParaRPr lang="en-US" sz="24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997" y="4246837"/>
                <a:ext cx="6557555" cy="640080"/>
              </a:xfrm>
              <a:prstGeom prst="rect">
                <a:avLst/>
              </a:prstGeom>
              <a:blipFill>
                <a:blip r:embed="rId16"/>
                <a:stretch>
                  <a:fillRect l="-186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739156" y="6131859"/>
            <a:ext cx="785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The  optimal route is A – C – D – B – E – A with total cost = 34</a:t>
            </a:r>
          </a:p>
        </p:txBody>
      </p:sp>
    </p:spTree>
    <p:extLst>
      <p:ext uri="{BB962C8B-B14F-4D97-AF65-F5344CB8AC3E}">
        <p14:creationId xmlns:p14="http://schemas.microsoft.com/office/powerpoint/2010/main" val="414889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dur="2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07 2.59259E-06 L 0.1319 0.00578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02" presetID="22" presetClass="entr" presetSubtype="1" dur="125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7" grpId="0"/>
      <p:bldP spid="71" grpId="0"/>
      <p:bldP spid="72" grpId="0" animBg="1"/>
      <p:bldP spid="73" grpId="0" animBg="1"/>
      <p:bldP spid="83" grpId="0"/>
      <p:bldP spid="85" grpId="0"/>
      <p:bldP spid="88" grpId="0" animBg="1"/>
      <p:bldP spid="62" grpId="0" animBg="1"/>
      <p:bldP spid="62" grpId="1" animBg="1"/>
      <p:bldP spid="79" grpId="0" animBg="1"/>
      <p:bldP spid="79" grpId="1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Difference between Branch &amp; Bound and Backtracking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1" y="772240"/>
            <a:ext cx="11795760" cy="5029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2734" y="800285"/>
            <a:ext cx="1153757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b="1"/>
              <a:t>	</a:t>
            </a:r>
            <a:r>
              <a:rPr lang="en-US" sz="2400" b="1"/>
              <a:t>Branch &amp; Bound 	</a:t>
            </a:r>
            <a:r>
              <a:rPr lang="en-US" b="1"/>
              <a:t>				</a:t>
            </a:r>
            <a:r>
              <a:rPr lang="en-US" sz="2400" b="1"/>
              <a:t>Backtracking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244357" y="1350404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Branch-and-Bound is used to solve </a:t>
            </a:r>
            <a:r>
              <a:rPr lang="en-US" sz="2200">
                <a:solidFill>
                  <a:srgbClr val="AD1457"/>
                </a:solidFill>
              </a:rPr>
              <a:t>optimization problems.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1617" y="1350404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Backtracking is a general algorithm for finding all or some solutions to the </a:t>
            </a:r>
            <a:r>
              <a:rPr lang="en-US" sz="2200">
                <a:solidFill>
                  <a:srgbClr val="AD1457"/>
                </a:solidFill>
              </a:rPr>
              <a:t>computational problems</a:t>
            </a:r>
            <a:r>
              <a:rPr lang="en-US" sz="2200"/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357" y="2412383"/>
            <a:ext cx="5669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A branch-and-bound algorithm consists of a </a:t>
            </a:r>
            <a:r>
              <a:rPr lang="en-US" sz="2200">
                <a:solidFill>
                  <a:srgbClr val="AD1457"/>
                </a:solidFill>
              </a:rPr>
              <a:t>systematic enumeration </a:t>
            </a:r>
            <a:r>
              <a:rPr lang="en-US" sz="2200"/>
              <a:t>of candidate solutions. The set of candidate solutions is thought of as forming a rooted tree, the </a:t>
            </a:r>
            <a:r>
              <a:rPr lang="en-US" sz="2200">
                <a:solidFill>
                  <a:srgbClr val="AD1457"/>
                </a:solidFill>
              </a:rPr>
              <a:t>algorithm explores branches of this tree</a:t>
            </a:r>
            <a:r>
              <a:rPr lang="en-US" sz="2200"/>
              <a:t>, which represent the subsets of the solution set.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617" y="2412383"/>
            <a:ext cx="5669280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It </a:t>
            </a:r>
            <a:r>
              <a:rPr lang="en-US" sz="2200">
                <a:solidFill>
                  <a:srgbClr val="AD1457"/>
                </a:solidFill>
              </a:rPr>
              <a:t>incrementally builds </a:t>
            </a:r>
            <a:r>
              <a:rPr lang="en-US" sz="2200"/>
              <a:t>candidates to the solutions, and backtracks as soon as it determines that the </a:t>
            </a:r>
            <a:r>
              <a:rPr lang="en-US" sz="2200">
                <a:solidFill>
                  <a:srgbClr val="AD1457"/>
                </a:solidFill>
              </a:rPr>
              <a:t>candidate cannot possibly </a:t>
            </a:r>
            <a:r>
              <a:rPr lang="en-US" sz="2200"/>
              <a:t>be completed to a valid solution.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051176" y="1438834"/>
            <a:ext cx="0" cy="41148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572" y="2286001"/>
            <a:ext cx="1152144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6572" y="4672153"/>
            <a:ext cx="1152144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4357" y="4781593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Branch-and-Bound traverse the tree in any manner, </a:t>
            </a:r>
            <a:r>
              <a:rPr lang="en-US" sz="2200">
                <a:solidFill>
                  <a:srgbClr val="AD1457"/>
                </a:solidFill>
              </a:rPr>
              <a:t>DFS or BFS.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91617" y="4781593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It traverses the state space tree by </a:t>
            </a:r>
            <a:r>
              <a:rPr lang="en-US" sz="2200">
                <a:solidFill>
                  <a:srgbClr val="AD1457"/>
                </a:solidFill>
              </a:rPr>
              <a:t>DFS(Depth First Search)</a:t>
            </a:r>
            <a:r>
              <a:rPr lang="en-US" sz="2200"/>
              <a:t> manner.</a:t>
            </a:r>
          </a:p>
        </p:txBody>
      </p:sp>
    </p:spTree>
    <p:extLst>
      <p:ext uri="{BB962C8B-B14F-4D97-AF65-F5344CB8AC3E}">
        <p14:creationId xmlns:p14="http://schemas.microsoft.com/office/powerpoint/2010/main" val="153546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1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Difference between Branch &amp; Bound and Backtracking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1" y="772240"/>
            <a:ext cx="11795760" cy="4862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2734" y="800285"/>
            <a:ext cx="1153757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b="1"/>
              <a:t>	</a:t>
            </a:r>
            <a:r>
              <a:rPr lang="en-US" sz="2400" b="1"/>
              <a:t>Branch &amp; Bound 	</a:t>
            </a:r>
            <a:r>
              <a:rPr lang="en-US" b="1"/>
              <a:t>				</a:t>
            </a:r>
            <a:r>
              <a:rPr lang="en-US" sz="2400" b="1"/>
              <a:t>Backtracking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44357" y="3744799"/>
            <a:ext cx="5669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Branch-and-Bound involves a </a:t>
            </a:r>
            <a:r>
              <a:rPr lang="en-US" sz="2200">
                <a:solidFill>
                  <a:srgbClr val="AD1457"/>
                </a:solidFill>
              </a:rPr>
              <a:t>bounding function.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617" y="3744799"/>
            <a:ext cx="5669280" cy="45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Backtracking involves </a:t>
            </a:r>
            <a:r>
              <a:rPr lang="en-US" sz="2200">
                <a:solidFill>
                  <a:srgbClr val="AD1457"/>
                </a:solidFill>
              </a:rPr>
              <a:t>feasibility function.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4357" y="4672270"/>
            <a:ext cx="5669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Branch-and-Bound is </a:t>
            </a:r>
            <a:r>
              <a:rPr lang="en-US" sz="2200">
                <a:solidFill>
                  <a:srgbClr val="AD1457"/>
                </a:solidFill>
              </a:rPr>
              <a:t>less </a:t>
            </a:r>
            <a:r>
              <a:rPr lang="en-US" sz="2200"/>
              <a:t>efficient.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1617" y="4672270"/>
            <a:ext cx="5669280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Backtracking is </a:t>
            </a:r>
            <a:r>
              <a:rPr lang="en-US" sz="2200">
                <a:solidFill>
                  <a:srgbClr val="AD1457"/>
                </a:solidFill>
              </a:rPr>
              <a:t>more</a:t>
            </a:r>
            <a:r>
              <a:rPr lang="en-US" sz="2200"/>
              <a:t> efficient.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051176" y="1398493"/>
            <a:ext cx="0" cy="41148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65761" y="3566161"/>
            <a:ext cx="1143000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0041" y="4423958"/>
            <a:ext cx="1152144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357" y="1367360"/>
            <a:ext cx="5669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t"/>
            <a:r>
              <a:rPr lang="en-US" sz="2200"/>
              <a:t>Before enumerating the candidate solutions of a branch, the branch is checked against </a:t>
            </a:r>
            <a:r>
              <a:rPr lang="en-US" sz="2200">
                <a:solidFill>
                  <a:srgbClr val="AD1457"/>
                </a:solidFill>
              </a:rPr>
              <a:t>upper and lower estimated bounds</a:t>
            </a:r>
            <a:r>
              <a:rPr lang="en-US" sz="2200"/>
              <a:t> on the optimal solution and is discarded if it cannot produce a better solution than the best one found so far by the algorithm.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91617" y="1367360"/>
            <a:ext cx="566928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/>
              <a:t>It is an algorithmic-technique for solving problems using </a:t>
            </a:r>
            <a:r>
              <a:rPr lang="en-US" sz="2200">
                <a:solidFill>
                  <a:srgbClr val="AD1457"/>
                </a:solidFill>
              </a:rPr>
              <a:t>recursive approach </a:t>
            </a:r>
            <a:r>
              <a:rPr lang="en-US" sz="2200"/>
              <a:t>by trying to build a solution incrementally, one piece at a time, removing those solutions that </a:t>
            </a:r>
            <a:r>
              <a:rPr lang="en-US" sz="2200">
                <a:solidFill>
                  <a:srgbClr val="AD1457"/>
                </a:solidFill>
              </a:rPr>
              <a:t>fail to satisfy </a:t>
            </a:r>
            <a:r>
              <a:rPr lang="en-US" sz="2200"/>
              <a:t>the constraints of the problem at any point of time.</a:t>
            </a:r>
          </a:p>
        </p:txBody>
      </p:sp>
    </p:spTree>
    <p:extLst>
      <p:ext uri="{BB962C8B-B14F-4D97-AF65-F5344CB8AC3E}">
        <p14:creationId xmlns:p14="http://schemas.microsoft.com/office/powerpoint/2010/main" val="11380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 err="1"/>
              <a:t>MiniMax principle </a:t>
            </a:r>
          </a:p>
        </p:txBody>
      </p:sp>
    </p:spTree>
    <p:extLst>
      <p:ext uri="{BB962C8B-B14F-4D97-AF65-F5344CB8AC3E}">
        <p14:creationId xmlns:p14="http://schemas.microsoft.com/office/powerpoint/2010/main" val="159955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Minimax – Example 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/>
          <a:lstStyle/>
          <a:p>
            <a:r>
              <a:rPr lang="en-US"/>
              <a:t>Given a given game tree, the optimal strategy can be determined from the </a:t>
            </a:r>
            <a:r>
              <a:rPr lang="en-US">
                <a:solidFill>
                  <a:srgbClr val="AD1457"/>
                </a:solidFill>
              </a:rPr>
              <a:t>minimax value of each node.</a:t>
            </a:r>
            <a:endParaRPr lang="en-US"/>
          </a:p>
          <a:p>
            <a:r>
              <a:rPr lang="en-US">
                <a:solidFill>
                  <a:srgbClr val="AD1457"/>
                </a:solidFill>
              </a:rPr>
              <a:t>MAX</a:t>
            </a:r>
            <a:r>
              <a:rPr lang="en-US"/>
              <a:t> prefers to move to a </a:t>
            </a:r>
            <a:r>
              <a:rPr lang="en-US">
                <a:solidFill>
                  <a:srgbClr val="AD1457"/>
                </a:solidFill>
              </a:rPr>
              <a:t>state of maximum value</a:t>
            </a:r>
            <a:r>
              <a:rPr lang="en-US"/>
              <a:t>, whereas </a:t>
            </a:r>
            <a:r>
              <a:rPr lang="en-US">
                <a:solidFill>
                  <a:srgbClr val="AD1457"/>
                </a:solidFill>
              </a:rPr>
              <a:t>MIN</a:t>
            </a:r>
            <a:r>
              <a:rPr lang="en-US"/>
              <a:t> prefers a </a:t>
            </a:r>
            <a:r>
              <a:rPr lang="en-US">
                <a:solidFill>
                  <a:srgbClr val="AD1457"/>
                </a:solidFill>
              </a:rPr>
              <a:t>state of minimum value</a:t>
            </a:r>
            <a:r>
              <a:rPr lang="en-US"/>
              <a:t>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170715" y="2976601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endParaRPr lang="en-US" altLang="en-US" sz="240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737195" y="4325984"/>
            <a:ext cx="548640" cy="54864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en-US" altLang="en-US" sz="240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169627" y="4325984"/>
            <a:ext cx="548640" cy="54864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en-US" altLang="en-US" sz="240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708836" y="4325984"/>
            <a:ext cx="548640" cy="54864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en-US" alt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99479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 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27213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12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754947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82681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 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10415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938149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6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65883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14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93617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5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21351" y="5805826"/>
            <a:ext cx="548640" cy="548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b="1">
                <a:solidFill>
                  <a:srgbClr val="990033"/>
                </a:solidFill>
              </a:rPr>
              <a:t> 2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4036422" y="3513913"/>
            <a:ext cx="1136468" cy="79683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434147" y="3526973"/>
            <a:ext cx="3267" cy="80467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5704115" y="3506835"/>
            <a:ext cx="1280160" cy="8001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2547256" y="4715695"/>
            <a:ext cx="1214845" cy="108421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3357154" y="4833260"/>
            <a:ext cx="522514" cy="953589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4032741" y="4881158"/>
            <a:ext cx="3680" cy="89262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>
            <a:off x="4751405" y="4833260"/>
            <a:ext cx="512925" cy="96691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5453128" y="4883190"/>
            <a:ext cx="0" cy="91699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5643154" y="4767946"/>
            <a:ext cx="548640" cy="101890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6871061" y="4846323"/>
            <a:ext cx="26126" cy="966651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7125292" y="4832444"/>
            <a:ext cx="503415" cy="96746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7253319" y="4665176"/>
            <a:ext cx="1146098" cy="1134736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356195" y="2969264"/>
            <a:ext cx="1947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AD1457"/>
                </a:solidFill>
              </a:rPr>
              <a:t>MAX (player) 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746431" y="4075160"/>
            <a:ext cx="210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AD1457"/>
                </a:solidFill>
              </a:rPr>
              <a:t>MIN (opponent) </a:t>
            </a:r>
          </a:p>
        </p:txBody>
      </p:sp>
      <p:sp>
        <p:nvSpPr>
          <p:cNvPr id="31" name="Oval 30"/>
          <p:cNvSpPr/>
          <p:nvPr/>
        </p:nvSpPr>
        <p:spPr>
          <a:xfrm>
            <a:off x="2295165" y="5817007"/>
            <a:ext cx="533400" cy="51781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134414" y="5823639"/>
            <a:ext cx="533400" cy="51781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87449" y="5814262"/>
            <a:ext cx="533400" cy="51781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305335" y="2989311"/>
            <a:ext cx="27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D1457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0235" y="4335511"/>
            <a:ext cx="27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05335" y="4335511"/>
            <a:ext cx="27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42035" y="4335511"/>
            <a:ext cx="27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25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dur="1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1" presetClass="entr" presetSubtype="1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Minimax - 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The minimax value of a node is </a:t>
            </a:r>
            <a:r>
              <a:rPr lang="en-US">
                <a:solidFill>
                  <a:srgbClr val="AD1457"/>
                </a:solidFill>
              </a:rPr>
              <a:t>the utility (for MAX) of being in the corresponding state, </a:t>
            </a:r>
            <a:r>
              <a:rPr lang="en-US"/>
              <a:t>assuming that both players play optimally from there to the end of the game. </a:t>
            </a:r>
          </a:p>
          <a:p>
            <a:r>
              <a:rPr lang="en-US"/>
              <a:t>The key to the Minimax algorithm is a </a:t>
            </a:r>
            <a:r>
              <a:rPr lang="en-US">
                <a:solidFill>
                  <a:srgbClr val="AD1457"/>
                </a:solidFill>
              </a:rPr>
              <a:t>back and forth between the two players</a:t>
            </a:r>
            <a:r>
              <a:rPr lang="en-US"/>
              <a:t>, where the player whose "turn it is" desires to select the move with the maximum score. </a:t>
            </a:r>
          </a:p>
          <a:p>
            <a:r>
              <a:rPr lang="en-US"/>
              <a:t>In turn, the scores for each of the available moves are determined by </a:t>
            </a:r>
            <a:r>
              <a:rPr lang="en-US">
                <a:solidFill>
                  <a:srgbClr val="AD1457"/>
                </a:solidFill>
              </a:rPr>
              <a:t>the opposing player </a:t>
            </a:r>
            <a:r>
              <a:rPr lang="en-US"/>
              <a:t>deciding which of its available moves has the minimum score. </a:t>
            </a:r>
          </a:p>
          <a:p>
            <a:r>
              <a:rPr lang="en-US"/>
              <a:t>It uses a </a:t>
            </a:r>
            <a:r>
              <a:rPr lang="en-US">
                <a:solidFill>
                  <a:srgbClr val="AD1457"/>
                </a:solidFill>
              </a:rPr>
              <a:t>simple recursive computation </a:t>
            </a:r>
            <a:r>
              <a:rPr lang="en-US"/>
              <a:t>of the minimax values of each successor state.</a:t>
            </a:r>
          </a:p>
          <a:p>
            <a:r>
              <a:rPr lang="en-US"/>
              <a:t>The recursion proceeds all the way down to the leaves of the tree, and then </a:t>
            </a:r>
            <a:r>
              <a:rPr lang="en-US">
                <a:solidFill>
                  <a:srgbClr val="AD1457"/>
                </a:solidFill>
              </a:rPr>
              <a:t>the minimax values are backed up</a:t>
            </a:r>
            <a:r>
              <a:rPr lang="en-US"/>
              <a:t> through the tree as the recursion unwinds. </a:t>
            </a:r>
          </a:p>
        </p:txBody>
      </p:sp>
    </p:spTree>
    <p:extLst>
      <p:ext uri="{BB962C8B-B14F-4D97-AF65-F5344CB8AC3E}">
        <p14:creationId xmlns:p14="http://schemas.microsoft.com/office/powerpoint/2010/main" val="32957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/>
          <p:nvPr/>
        </p:nvCxnSpPr>
        <p:spPr>
          <a:xfrm flipH="1"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ym typeface="Wingdings 2" panose="05020102010507070707" pitchFamily="18" charset="2"/>
              </a:rPr>
              <a:t>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stCxn id="6" idx="4"/>
          </p:cNvCxnSpPr>
          <p:nvPr/>
        </p:nvCxnSpPr>
        <p:spPr>
          <a:xfrm flipH="1"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Backtracking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The N - queens problem 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Branch &amp; Bound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Knapsack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Travelling Salesman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424242"/>
                </a:solidFill>
              </a:rPr>
              <a:t>Minimax principle 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21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9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33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1"/>
                            </p:stCondLst>
                            <p:childTnLst>
                              <p:par>
                                <p:cTn id="37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1"/>
                            </p:stCondLst>
                            <p:childTnLst>
                              <p:par>
                                <p:cTn id="41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1"/>
                            </p:stCondLst>
                            <p:childTnLst>
                              <p:par>
                                <p:cTn id="4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Minimax Algorithm in Game Theory – Tic Tac Toe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63600"/>
            <a:ext cx="11928475" cy="5591175"/>
          </a:xfrm>
        </p:spPr>
        <p:txBody>
          <a:bodyPr>
            <a:normAutofit fontScale="77500" lnSpcReduction="20000"/>
          </a:bodyPr>
          <a:lstStyle/>
          <a:p>
            <a:r>
              <a:rPr lang="en-US" b="1">
                <a:solidFill>
                  <a:srgbClr val="AD1457"/>
                </a:solidFill>
              </a:rPr>
              <a:t>Tic-tac-toe</a:t>
            </a:r>
            <a:r>
              <a:rPr lang="en-US"/>
              <a:t> is a paper-and-pencil game for two players, X and O, who take turns marking the spaces in a 3×3 grid. </a:t>
            </a:r>
          </a:p>
          <a:p>
            <a:r>
              <a:rPr lang="en-US"/>
              <a:t>The player who succeeds in placing </a:t>
            </a:r>
            <a:r>
              <a:rPr lang="en-US">
                <a:solidFill>
                  <a:srgbClr val="AD1457"/>
                </a:solidFill>
              </a:rPr>
              <a:t>three of their marks </a:t>
            </a:r>
            <a:r>
              <a:rPr lang="en-US"/>
              <a:t>in a horizontal, vertical, or diagonal row wins the game.</a:t>
            </a:r>
          </a:p>
          <a:p>
            <a:r>
              <a:rPr lang="en-US"/>
              <a:t>Minimax is a recursive algorithm which is used </a:t>
            </a:r>
            <a:r>
              <a:rPr lang="en-US">
                <a:solidFill>
                  <a:srgbClr val="AD1457"/>
                </a:solidFill>
              </a:rPr>
              <a:t>to choose an optimal move </a:t>
            </a:r>
            <a:r>
              <a:rPr lang="en-US"/>
              <a:t>for a player assuming that the opponent is also playing optimally. </a:t>
            </a:r>
          </a:p>
          <a:p>
            <a:r>
              <a:rPr lang="en-US"/>
              <a:t>As its name suggests, its goal is </a:t>
            </a:r>
            <a:r>
              <a:rPr lang="en-US">
                <a:solidFill>
                  <a:srgbClr val="AD1457"/>
                </a:solidFill>
              </a:rPr>
              <a:t>to minimize the maximum loss </a:t>
            </a:r>
            <a:r>
              <a:rPr lang="en-US"/>
              <a:t>(minimize the worst case scenario).</a:t>
            </a:r>
          </a:p>
          <a:p>
            <a:r>
              <a:rPr lang="en-US"/>
              <a:t>To check whether or not the current move is better than the best move we take the help of </a:t>
            </a:r>
            <a:r>
              <a:rPr lang="en-US" b="1">
                <a:solidFill>
                  <a:srgbClr val="AD1457"/>
                </a:solidFill>
              </a:rPr>
              <a:t>minimax()</a:t>
            </a:r>
            <a:r>
              <a:rPr lang="en-US">
                <a:solidFill>
                  <a:srgbClr val="AD1457"/>
                </a:solidFill>
              </a:rPr>
              <a:t> function </a:t>
            </a:r>
            <a:r>
              <a:rPr lang="en-US"/>
              <a:t>which will consider all the possible ways the game can go and returns the best value for that move, assuming the opponent also plays optimally.</a:t>
            </a:r>
          </a:p>
        </p:txBody>
      </p:sp>
    </p:spTree>
    <p:extLst>
      <p:ext uri="{BB962C8B-B14F-4D97-AF65-F5344CB8AC3E}">
        <p14:creationId xmlns:p14="http://schemas.microsoft.com/office/powerpoint/2010/main" val="239297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35677"/>
              </p:ext>
            </p:extLst>
          </p:nvPr>
        </p:nvGraphicFramePr>
        <p:xfrm>
          <a:off x="5602466" y="521494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95031"/>
              </p:ext>
            </p:extLst>
          </p:nvPr>
        </p:nvGraphicFramePr>
        <p:xfrm>
          <a:off x="3834552" y="21428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95438"/>
              </p:ext>
            </p:extLst>
          </p:nvPr>
        </p:nvGraphicFramePr>
        <p:xfrm>
          <a:off x="5602466" y="21428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05310"/>
              </p:ext>
            </p:extLst>
          </p:nvPr>
        </p:nvGraphicFramePr>
        <p:xfrm>
          <a:off x="7348212" y="2139196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69282"/>
              </p:ext>
            </p:extLst>
          </p:nvPr>
        </p:nvGraphicFramePr>
        <p:xfrm>
          <a:off x="3088720" y="37573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99289"/>
              </p:ext>
            </p:extLst>
          </p:nvPr>
        </p:nvGraphicFramePr>
        <p:xfrm>
          <a:off x="4614064" y="37573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IN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93829"/>
              </p:ext>
            </p:extLst>
          </p:nvPr>
        </p:nvGraphicFramePr>
        <p:xfrm>
          <a:off x="6665166" y="37573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26696"/>
              </p:ext>
            </p:extLst>
          </p:nvPr>
        </p:nvGraphicFramePr>
        <p:xfrm>
          <a:off x="8279571" y="37573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960"/>
              </p:ext>
            </p:extLst>
          </p:nvPr>
        </p:nvGraphicFramePr>
        <p:xfrm>
          <a:off x="4622013" y="537182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70096"/>
              </p:ext>
            </p:extLst>
          </p:nvPr>
        </p:nvGraphicFramePr>
        <p:xfrm>
          <a:off x="8275662" y="5347940"/>
          <a:ext cx="131980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36">
                  <a:extLst>
                    <a:ext uri="{9D8B030D-6E8A-4147-A177-3AD203B41FA5}">
                      <a16:colId xmlns:a16="http://schemas.microsoft.com/office/drawing/2014/main" val="2403557657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3483481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711156532"/>
                    </a:ext>
                  </a:extLst>
                </a:gridCol>
              </a:tblGrid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44071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69556"/>
                  </a:ext>
                </a:extLst>
              </a:tr>
              <a:tr h="329295"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7871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60628" y="2498256"/>
            <a:ext cx="828092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Min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692" y="2498256"/>
            <a:ext cx="1404156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Computer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7408" y="931240"/>
            <a:ext cx="828092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Max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6472" y="931240"/>
            <a:ext cx="1404156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Human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13246" y="4123804"/>
            <a:ext cx="828092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310" y="4123804"/>
            <a:ext cx="1404156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Human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13246" y="5735160"/>
            <a:ext cx="828092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Min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310" y="5735160"/>
            <a:ext cx="1404156" cy="476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AD1457"/>
                </a:solidFill>
              </a:rPr>
              <a:t>Computer</a:t>
            </a:r>
          </a:p>
        </p:txBody>
      </p:sp>
      <p:cxnSp>
        <p:nvCxnSpPr>
          <p:cNvPr id="20" name="Straight Arrow Connector 19"/>
          <p:cNvCxnSpPr>
            <a:stCxn id="2" idx="2"/>
            <a:endCxn id="4" idx="0"/>
          </p:cNvCxnSpPr>
          <p:nvPr/>
        </p:nvCxnSpPr>
        <p:spPr>
          <a:xfrm flipH="1">
            <a:off x="6262370" y="1710214"/>
            <a:ext cx="0" cy="432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3" idx="0"/>
          </p:cNvCxnSpPr>
          <p:nvPr/>
        </p:nvCxnSpPr>
        <p:spPr>
          <a:xfrm flipH="1">
            <a:off x="4494456" y="1710214"/>
            <a:ext cx="1307596" cy="432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6710477" y="1710214"/>
            <a:ext cx="1297639" cy="428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6" idx="0"/>
          </p:cNvCxnSpPr>
          <p:nvPr/>
        </p:nvCxnSpPr>
        <p:spPr>
          <a:xfrm flipH="1">
            <a:off x="3748624" y="3327916"/>
            <a:ext cx="651018" cy="429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0"/>
          </p:cNvCxnSpPr>
          <p:nvPr/>
        </p:nvCxnSpPr>
        <p:spPr>
          <a:xfrm>
            <a:off x="4614064" y="3327916"/>
            <a:ext cx="659904" cy="429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0"/>
          </p:cNvCxnSpPr>
          <p:nvPr/>
        </p:nvCxnSpPr>
        <p:spPr>
          <a:xfrm flipH="1">
            <a:off x="7325070" y="3343950"/>
            <a:ext cx="555824" cy="41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0"/>
          </p:cNvCxnSpPr>
          <p:nvPr/>
        </p:nvCxnSpPr>
        <p:spPr>
          <a:xfrm>
            <a:off x="8156746" y="3343950"/>
            <a:ext cx="782729" cy="41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</p:cNvCxnSpPr>
          <p:nvPr/>
        </p:nvCxnSpPr>
        <p:spPr>
          <a:xfrm flipH="1" flipV="1">
            <a:off x="5281917" y="4969920"/>
            <a:ext cx="0" cy="4019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939475" y="4946040"/>
            <a:ext cx="0" cy="4019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381180" y="1912741"/>
            <a:ext cx="523622" cy="187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95104" y="3530865"/>
            <a:ext cx="523622" cy="187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05500" y="3531327"/>
            <a:ext cx="523622" cy="187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630507" y="5153283"/>
            <a:ext cx="523622" cy="187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273503" y="5123647"/>
            <a:ext cx="523622" cy="187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WIN</a:t>
            </a:r>
          </a:p>
        </p:txBody>
      </p:sp>
    </p:spTree>
    <p:extLst>
      <p:ext uri="{BB962C8B-B14F-4D97-AF65-F5344CB8AC3E}">
        <p14:creationId xmlns:p14="http://schemas.microsoft.com/office/powerpoint/2010/main" val="33422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410" y="1709738"/>
            <a:ext cx="10515600" cy="285273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160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US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6128" y="1162975"/>
            <a:ext cx="11502347" cy="5424256"/>
          </a:xfrm>
        </p:spPr>
        <p:txBody>
          <a:bodyPr>
            <a:normAutofit/>
          </a:bodyPr>
          <a:lstStyle/>
          <a:p>
            <a:r>
              <a:rPr lang="en-US" sz="1800" dirty="0"/>
              <a:t>Backtracking can be defined as a general algorithmic technique that considers </a:t>
            </a:r>
            <a:r>
              <a:rPr lang="en-US" sz="1800" b="1" dirty="0">
                <a:solidFill>
                  <a:srgbClr val="AD1457"/>
                </a:solidFill>
              </a:rPr>
              <a:t>searching every possible combination</a:t>
            </a:r>
            <a:r>
              <a:rPr lang="en-US" sz="1800" dirty="0"/>
              <a:t> in order to solve an optimization problem.</a:t>
            </a:r>
          </a:p>
          <a:p>
            <a:r>
              <a:rPr lang="en-US" sz="1800" dirty="0"/>
              <a:t>It is a </a:t>
            </a:r>
            <a:r>
              <a:rPr lang="en-US" sz="1800" dirty="0">
                <a:solidFill>
                  <a:srgbClr val="AD1457"/>
                </a:solidFill>
              </a:rPr>
              <a:t>recursive </a:t>
            </a:r>
            <a:r>
              <a:rPr lang="en-US" sz="1800" dirty="0"/>
              <a:t>technique.</a:t>
            </a:r>
          </a:p>
          <a:p>
            <a:r>
              <a:rPr lang="en-US" sz="1800" dirty="0"/>
              <a:t>It generates a </a:t>
            </a:r>
            <a:r>
              <a:rPr lang="en-US" sz="1800" dirty="0">
                <a:solidFill>
                  <a:srgbClr val="AD1457"/>
                </a:solidFill>
              </a:rPr>
              <a:t>state space tree </a:t>
            </a:r>
            <a:r>
              <a:rPr lang="en-US" sz="1800" dirty="0"/>
              <a:t>for all possible solutions.</a:t>
            </a:r>
          </a:p>
          <a:p>
            <a:r>
              <a:rPr lang="en-US" sz="1800" dirty="0"/>
              <a:t>It traverse the state space tree in the </a:t>
            </a:r>
            <a:r>
              <a:rPr lang="en-US" sz="1800" dirty="0">
                <a:solidFill>
                  <a:srgbClr val="AD1457"/>
                </a:solidFill>
              </a:rPr>
              <a:t>depth first order</a:t>
            </a:r>
            <a:r>
              <a:rPr lang="en-US" sz="1800" dirty="0"/>
              <a:t>.</a:t>
            </a:r>
          </a:p>
          <a:p>
            <a:r>
              <a:rPr lang="en-US" sz="1800" dirty="0"/>
              <a:t>So, in a backtracking we attempt solving a sub-problem, and if we don't reach the desired solution, </a:t>
            </a:r>
            <a:r>
              <a:rPr lang="en-US" sz="1800" dirty="0">
                <a:solidFill>
                  <a:srgbClr val="AD1457"/>
                </a:solidFill>
              </a:rPr>
              <a:t>then undo whatever we did </a:t>
            </a:r>
            <a:r>
              <a:rPr lang="en-US" sz="1800" dirty="0"/>
              <a:t>for solving that sub-problem, and try solving another sub-problem.</a:t>
            </a:r>
          </a:p>
          <a:p>
            <a:r>
              <a:rPr lang="en-US" sz="1800" dirty="0"/>
              <a:t>All the solutions require a </a:t>
            </a:r>
            <a:r>
              <a:rPr lang="en-US" sz="1800" dirty="0">
                <a:solidFill>
                  <a:srgbClr val="AD1457"/>
                </a:solidFill>
              </a:rPr>
              <a:t>set of constraints </a:t>
            </a:r>
            <a:r>
              <a:rPr lang="en-US" sz="1800" dirty="0"/>
              <a:t>divided into two categories: explicit and implicit constraints.</a:t>
            </a:r>
          </a:p>
          <a:p>
            <a:endParaRPr lang="en-US" sz="1800" b="1" dirty="0"/>
          </a:p>
          <a:p>
            <a:pPr lvl="1"/>
            <a:endParaRPr lang="en-US" sz="1800" b="1" i="1" dirty="0"/>
          </a:p>
          <a:p>
            <a:pPr lvl="4"/>
            <a:endParaRPr lang="en-US" sz="1800" b="1" i="1" dirty="0"/>
          </a:p>
          <a:p>
            <a:pPr lvl="1"/>
            <a:endParaRPr lang="en-US" sz="1800" b="1" i="1" dirty="0"/>
          </a:p>
          <a:p>
            <a:pPr lvl="1"/>
            <a:endParaRPr lang="en-US" sz="1800" b="1" i="1" dirty="0"/>
          </a:p>
          <a:p>
            <a:pPr marL="457200" lvl="1" indent="0">
              <a:buNone/>
            </a:pPr>
            <a:endParaRPr lang="en-US" sz="1800" b="1" i="1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1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 fontScale="90000"/>
          </a:bodyPr>
          <a:lstStyle/>
          <a:p>
            <a:r>
              <a:rPr lang="en-US"/>
              <a:t>The N - Queen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330" y="1020932"/>
            <a:ext cx="11662145" cy="5433843"/>
          </a:xfrm>
        </p:spPr>
        <p:txBody>
          <a:bodyPr>
            <a:normAutofit/>
          </a:bodyPr>
          <a:lstStyle/>
          <a:p>
            <a:r>
              <a:rPr lang="en-US" sz="2000" dirty="0"/>
              <a:t>The 𝑁 - queen is the problem of </a:t>
            </a:r>
            <a:r>
              <a:rPr lang="en-US" sz="2000" dirty="0">
                <a:solidFill>
                  <a:srgbClr val="AD1457"/>
                </a:solidFill>
              </a:rPr>
              <a:t>placing N chess queens </a:t>
            </a:r>
            <a:r>
              <a:rPr lang="en-US" sz="2000" dirty="0"/>
              <a:t>on an 𝑁×𝑁 chessboard so that, no two queens attack each other.</a:t>
            </a:r>
          </a:p>
          <a:p>
            <a:r>
              <a:rPr lang="en-US" sz="2000" dirty="0"/>
              <a:t>Two queens of </a:t>
            </a:r>
            <a:r>
              <a:rPr lang="en-US" sz="2000" dirty="0">
                <a:solidFill>
                  <a:srgbClr val="AD1457"/>
                </a:solidFill>
              </a:rPr>
              <a:t>same row, same column or the same diagonal </a:t>
            </a:r>
            <a:r>
              <a:rPr lang="en-US" sz="2000" dirty="0"/>
              <a:t>can attack each other.</a:t>
            </a:r>
          </a:p>
          <a:p>
            <a:r>
              <a:rPr lang="en-US" sz="2000" dirty="0"/>
              <a:t>K-Promising solution: A solution is called k-promising if it arranges the k - queens in such a way that, they can not threat each other.</a:t>
            </a:r>
          </a:p>
          <a:p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040038"/>
              </p:ext>
            </p:extLst>
          </p:nvPr>
        </p:nvGraphicFramePr>
        <p:xfrm>
          <a:off x="2327511" y="3491589"/>
          <a:ext cx="114114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570">
                  <a:extLst>
                    <a:ext uri="{9D8B030D-6E8A-4147-A177-3AD203B41FA5}">
                      <a16:colId xmlns:a16="http://schemas.microsoft.com/office/drawing/2014/main" val="181233263"/>
                    </a:ext>
                  </a:extLst>
                </a:gridCol>
                <a:gridCol w="570570">
                  <a:extLst>
                    <a:ext uri="{9D8B030D-6E8A-4147-A177-3AD203B41FA5}">
                      <a16:colId xmlns:a16="http://schemas.microsoft.com/office/drawing/2014/main" val="2229902150"/>
                    </a:ext>
                  </a:extLst>
                </a:gridCol>
              </a:tblGrid>
              <a:tr h="305146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88838"/>
                  </a:ext>
                </a:extLst>
              </a:tr>
              <a:tr h="305146"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4546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1987" y="4405989"/>
            <a:ext cx="1692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1 - Promising Solution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81285"/>
              </p:ext>
            </p:extLst>
          </p:nvPr>
        </p:nvGraphicFramePr>
        <p:xfrm>
          <a:off x="8761090" y="3491589"/>
          <a:ext cx="114114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570">
                  <a:extLst>
                    <a:ext uri="{9D8B030D-6E8A-4147-A177-3AD203B41FA5}">
                      <a16:colId xmlns:a16="http://schemas.microsoft.com/office/drawing/2014/main" val="181233263"/>
                    </a:ext>
                  </a:extLst>
                </a:gridCol>
                <a:gridCol w="570570">
                  <a:extLst>
                    <a:ext uri="{9D8B030D-6E8A-4147-A177-3AD203B41FA5}">
                      <a16:colId xmlns:a16="http://schemas.microsoft.com/office/drawing/2014/main" val="2229902150"/>
                    </a:ext>
                  </a:extLst>
                </a:gridCol>
              </a:tblGrid>
              <a:tr h="305146"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88838"/>
                  </a:ext>
                </a:extLst>
              </a:tr>
              <a:tr h="305146"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4546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85566" y="4405989"/>
            <a:ext cx="1692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0 - Promising Solution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94247"/>
              </p:ext>
            </p:extLst>
          </p:nvPr>
        </p:nvGraphicFramePr>
        <p:xfrm>
          <a:off x="4379520" y="3491589"/>
          <a:ext cx="114114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570">
                  <a:extLst>
                    <a:ext uri="{9D8B030D-6E8A-4147-A177-3AD203B41FA5}">
                      <a16:colId xmlns:a16="http://schemas.microsoft.com/office/drawing/2014/main" val="181233263"/>
                    </a:ext>
                  </a:extLst>
                </a:gridCol>
                <a:gridCol w="570570">
                  <a:extLst>
                    <a:ext uri="{9D8B030D-6E8A-4147-A177-3AD203B41FA5}">
                      <a16:colId xmlns:a16="http://schemas.microsoft.com/office/drawing/2014/main" val="2229902150"/>
                    </a:ext>
                  </a:extLst>
                </a:gridCol>
              </a:tblGrid>
              <a:tr h="305146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88838"/>
                  </a:ext>
                </a:extLst>
              </a:tr>
              <a:tr h="305146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4546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03996" y="4405989"/>
            <a:ext cx="1692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0 - Promising Solution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86438"/>
              </p:ext>
            </p:extLst>
          </p:nvPr>
        </p:nvGraphicFramePr>
        <p:xfrm>
          <a:off x="6573849" y="3491589"/>
          <a:ext cx="114114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570">
                  <a:extLst>
                    <a:ext uri="{9D8B030D-6E8A-4147-A177-3AD203B41FA5}">
                      <a16:colId xmlns:a16="http://schemas.microsoft.com/office/drawing/2014/main" val="181233263"/>
                    </a:ext>
                  </a:extLst>
                </a:gridCol>
                <a:gridCol w="570570">
                  <a:extLst>
                    <a:ext uri="{9D8B030D-6E8A-4147-A177-3AD203B41FA5}">
                      <a16:colId xmlns:a16="http://schemas.microsoft.com/office/drawing/2014/main" val="2229902150"/>
                    </a:ext>
                  </a:extLst>
                </a:gridCol>
              </a:tblGrid>
              <a:tr h="305146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88838"/>
                  </a:ext>
                </a:extLst>
              </a:tr>
              <a:tr h="305146">
                <a:tc>
                  <a:txBody>
                    <a:bodyPr/>
                    <a:lstStyle/>
                    <a:p>
                      <a:endParaRPr lang="en-I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4546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98325" y="4405989"/>
            <a:ext cx="1692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/>
              <a:t>0 - Promising Solution</a:t>
            </a:r>
          </a:p>
        </p:txBody>
      </p:sp>
    </p:spTree>
    <p:extLst>
      <p:ext uri="{BB962C8B-B14F-4D97-AF65-F5344CB8AC3E}">
        <p14:creationId xmlns:p14="http://schemas.microsoft.com/office/powerpoint/2010/main" val="10218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 dirty="0"/>
              <a:t>The 4 - Queen Problem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39014262"/>
              </p:ext>
            </p:extLst>
          </p:nvPr>
        </p:nvGraphicFramePr>
        <p:xfrm>
          <a:off x="0" y="809625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1267" y="3136179"/>
            <a:ext cx="192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1 - Promising</a:t>
            </a:r>
          </a:p>
        </p:txBody>
      </p:sp>
      <p:graphicFrame>
        <p:nvGraphicFramePr>
          <p:cNvPr id="6" name="Content Placeholder 3"/>
          <p:cNvGraphicFramePr/>
          <p:nvPr>
            <p:extLst>
              <p:ext uri="{D42A27DB-BD31-4B8C-83A1-F6EECF244321}">
                <p14:modId xmlns:p14="http://schemas.microsoft.com/office/powerpoint/2010/main" val="670885247"/>
              </p:ext>
            </p:extLst>
          </p:nvPr>
        </p:nvGraphicFramePr>
        <p:xfrm>
          <a:off x="4476430" y="816089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082911" y="1760076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3"/>
          <p:cNvSpPr/>
          <p:nvPr/>
        </p:nvSpPr>
        <p:spPr>
          <a:xfrm>
            <a:off x="5661884" y="1760076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4"/>
          <p:cNvSpPr/>
          <p:nvPr/>
        </p:nvSpPr>
        <p:spPr>
          <a:xfrm>
            <a:off x="6240857" y="1760076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Multiply 1"/>
          <p:cNvSpPr/>
          <p:nvPr/>
        </p:nvSpPr>
        <p:spPr>
          <a:xfrm>
            <a:off x="5145918" y="1770799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Multiply 2"/>
          <p:cNvSpPr/>
          <p:nvPr/>
        </p:nvSpPr>
        <p:spPr>
          <a:xfrm>
            <a:off x="5720449" y="1770798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931145" y="3091068"/>
            <a:ext cx="2096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2 - Promising</a:t>
            </a:r>
          </a:p>
        </p:txBody>
      </p:sp>
      <p:sp>
        <p:nvSpPr>
          <p:cNvPr id="13" name="Rectangle 5"/>
          <p:cNvSpPr/>
          <p:nvPr/>
        </p:nvSpPr>
        <p:spPr>
          <a:xfrm>
            <a:off x="5079814" y="2222448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6"/>
          <p:cNvSpPr/>
          <p:nvPr/>
        </p:nvSpPr>
        <p:spPr>
          <a:xfrm>
            <a:off x="5657442" y="2228549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7"/>
          <p:cNvSpPr/>
          <p:nvPr/>
        </p:nvSpPr>
        <p:spPr>
          <a:xfrm>
            <a:off x="6247485" y="2233060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8"/>
          <p:cNvSpPr/>
          <p:nvPr/>
        </p:nvSpPr>
        <p:spPr>
          <a:xfrm>
            <a:off x="6819568" y="2233060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Multiply 3"/>
          <p:cNvSpPr/>
          <p:nvPr/>
        </p:nvSpPr>
        <p:spPr>
          <a:xfrm>
            <a:off x="5142821" y="2215769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Multiply 4"/>
          <p:cNvSpPr/>
          <p:nvPr/>
        </p:nvSpPr>
        <p:spPr>
          <a:xfrm>
            <a:off x="5720449" y="2228052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Multiply 5"/>
          <p:cNvSpPr/>
          <p:nvPr/>
        </p:nvSpPr>
        <p:spPr>
          <a:xfrm>
            <a:off x="6310829" y="2226218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Multiply 6"/>
          <p:cNvSpPr/>
          <p:nvPr/>
        </p:nvSpPr>
        <p:spPr>
          <a:xfrm>
            <a:off x="6885742" y="2210619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Content Placeholder 3"/>
          <p:cNvGraphicFramePr/>
          <p:nvPr>
            <p:extLst>
              <p:ext uri="{D42A27DB-BD31-4B8C-83A1-F6EECF244321}">
                <p14:modId xmlns:p14="http://schemas.microsoft.com/office/powerpoint/2010/main" val="972599884"/>
              </p:ext>
            </p:extLst>
          </p:nvPr>
        </p:nvGraphicFramePr>
        <p:xfrm>
          <a:off x="8146585" y="843833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p:sp>
        <p:nvSpPr>
          <p:cNvPr id="22" name="Rectangle 9"/>
          <p:cNvSpPr/>
          <p:nvPr/>
        </p:nvSpPr>
        <p:spPr>
          <a:xfrm>
            <a:off x="8747467" y="1773143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10"/>
          <p:cNvSpPr/>
          <p:nvPr/>
        </p:nvSpPr>
        <p:spPr>
          <a:xfrm>
            <a:off x="8754738" y="2223686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11"/>
          <p:cNvSpPr/>
          <p:nvPr/>
        </p:nvSpPr>
        <p:spPr>
          <a:xfrm>
            <a:off x="9337663" y="2244718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12"/>
          <p:cNvSpPr/>
          <p:nvPr/>
        </p:nvSpPr>
        <p:spPr>
          <a:xfrm>
            <a:off x="9908910" y="2240914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13"/>
          <p:cNvSpPr/>
          <p:nvPr/>
        </p:nvSpPr>
        <p:spPr>
          <a:xfrm>
            <a:off x="10480984" y="2232830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Multiply 8"/>
          <p:cNvSpPr/>
          <p:nvPr/>
        </p:nvSpPr>
        <p:spPr>
          <a:xfrm>
            <a:off x="8812852" y="2249957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Multiply 9"/>
          <p:cNvSpPr/>
          <p:nvPr/>
        </p:nvSpPr>
        <p:spPr>
          <a:xfrm>
            <a:off x="9400517" y="2244718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Multiply 10"/>
          <p:cNvSpPr/>
          <p:nvPr/>
        </p:nvSpPr>
        <p:spPr>
          <a:xfrm>
            <a:off x="9972070" y="2241093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3"/>
          <p:cNvSpPr/>
          <p:nvPr/>
        </p:nvSpPr>
        <p:spPr>
          <a:xfrm>
            <a:off x="8755331" y="2693568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14"/>
          <p:cNvSpPr/>
          <p:nvPr/>
        </p:nvSpPr>
        <p:spPr>
          <a:xfrm>
            <a:off x="9325636" y="2689469"/>
            <a:ext cx="504056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Multiply 9"/>
          <p:cNvSpPr/>
          <p:nvPr/>
        </p:nvSpPr>
        <p:spPr>
          <a:xfrm>
            <a:off x="8819239" y="2690177"/>
            <a:ext cx="378042" cy="418485"/>
          </a:xfrm>
          <a:prstGeom prst="mathMultiply">
            <a:avLst>
              <a:gd name="adj1" fmla="val 16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8065148" y="3154371"/>
            <a:ext cx="3426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4 – Promising </a:t>
            </a:r>
            <a:r>
              <a:rPr lang="en-IN" sz="2200" b="1" dirty="0">
                <a:solidFill>
                  <a:srgbClr val="AD1457"/>
                </a:solidFill>
              </a:rPr>
              <a:t>&lt;3, 1, 4, 2&gt;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59" y="4123373"/>
            <a:ext cx="742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Above 4-promising solution can be written as </a:t>
            </a:r>
            <a:r>
              <a:rPr lang="en-IN" sz="2000" b="1" dirty="0">
                <a:solidFill>
                  <a:srgbClr val="AD1457"/>
                </a:solidFill>
              </a:rPr>
              <a:t>&lt;3, 1, 4, 2&gt;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Another possible solution is  </a:t>
            </a:r>
            <a:r>
              <a:rPr lang="en-IN" sz="2000" b="1" dirty="0">
                <a:solidFill>
                  <a:srgbClr val="AD1457"/>
                </a:solidFill>
              </a:rPr>
              <a:t>&lt;2, 4, 1, 3&gt; </a:t>
            </a:r>
          </a:p>
        </p:txBody>
      </p:sp>
      <p:graphicFrame>
        <p:nvGraphicFramePr>
          <p:cNvPr id="35" name="Content Placeholder 3"/>
          <p:cNvGraphicFramePr/>
          <p:nvPr>
            <p:extLst>
              <p:ext uri="{D42A27DB-BD31-4B8C-83A1-F6EECF244321}">
                <p14:modId xmlns:p14="http://schemas.microsoft.com/office/powerpoint/2010/main" val="3464129996"/>
              </p:ext>
            </p:extLst>
          </p:nvPr>
        </p:nvGraphicFramePr>
        <p:xfrm>
          <a:off x="8146585" y="3657573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963989" y="5972222"/>
            <a:ext cx="3410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rgbClr val="AD1457"/>
                </a:solidFill>
              </a:rPr>
              <a:t>4 – Promising </a:t>
            </a:r>
            <a:r>
              <a:rPr lang="en-IN" sz="2200" b="1" dirty="0">
                <a:solidFill>
                  <a:srgbClr val="AD1457"/>
                </a:solidFill>
              </a:rPr>
              <a:t>&lt;2, 4, 1, 3&gt;   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4258490" y="857793"/>
            <a:ext cx="0" cy="28346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963989" y="831667"/>
            <a:ext cx="0" cy="28346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4137" y="3683726"/>
            <a:ext cx="1143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" presetClass="exit" presetSubtype="0" dur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2" grpId="1" animBg="1"/>
      <p:bldP spid="33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2800" dirty="0"/>
              <a:t>N - Queen Problem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38165828"/>
              </p:ext>
            </p:extLst>
          </p:nvPr>
        </p:nvGraphicFramePr>
        <p:xfrm>
          <a:off x="594804" y="1065444"/>
          <a:ext cx="4525516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758">
                  <a:extLst>
                    <a:ext uri="{9D8B030D-6E8A-4147-A177-3AD203B41FA5}">
                      <a16:colId xmlns:a16="http://schemas.microsoft.com/office/drawing/2014/main" val="3447454615"/>
                    </a:ext>
                  </a:extLst>
                </a:gridCol>
                <a:gridCol w="2262758">
                  <a:extLst>
                    <a:ext uri="{9D8B030D-6E8A-4147-A177-3AD203B41FA5}">
                      <a16:colId xmlns:a16="http://schemas.microsoft.com/office/drawing/2014/main" val="3929746018"/>
                    </a:ext>
                  </a:extLst>
                </a:gridCol>
              </a:tblGrid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C00000"/>
                          </a:solidFill>
                        </a:rPr>
                        <a:t>Number</a:t>
                      </a:r>
                      <a:r>
                        <a:rPr lang="en-IN" sz="2400" baseline="0" dirty="0">
                          <a:solidFill>
                            <a:srgbClr val="C00000"/>
                          </a:solidFill>
                        </a:rPr>
                        <a:t> of Queens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rgbClr val="C00000"/>
                          </a:solidFill>
                        </a:rPr>
                        <a:t>Possible Solutions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79888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491248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649960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08249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352217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50590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111852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643001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774889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352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52810"/>
                  </a:ext>
                </a:extLst>
              </a:tr>
              <a:tr h="450789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724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488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1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IN" sz="2800" dirty="0"/>
              <a:t>N - Queen Problem Solution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3064" y="1003177"/>
                <a:ext cx="7806985" cy="545159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Here, suppose queen position 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AD1457"/>
                    </a:solidFill>
                  </a:rPr>
                  <a:t>.</a:t>
                </a:r>
                <a:endParaRPr lang="en-US" sz="2000" b="1" dirty="0"/>
              </a:p>
              <a:p>
                <a:r>
                  <a:rPr lang="en-US" sz="2000" dirty="0"/>
                  <a:t>To identify the positions that can not be chosen, so that the queen does not attack.</a:t>
                </a:r>
              </a:p>
              <a:p>
                <a:r>
                  <a:rPr lang="en-US" sz="2000" dirty="0"/>
                  <a:t>The diagonal positions which are under attack are denoted as,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3064" y="1003177"/>
                <a:ext cx="7806985" cy="5451598"/>
              </a:xfrm>
              <a:blipFill>
                <a:blip r:embed="rId2"/>
                <a:stretch>
                  <a:fillRect t="-19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/>
          <p:nvPr>
            <p:extLst>
              <p:ext uri="{D42A27DB-BD31-4B8C-83A1-F6EECF244321}">
                <p14:modId xmlns:p14="http://schemas.microsoft.com/office/powerpoint/2010/main" val="1847411393"/>
              </p:ext>
            </p:extLst>
          </p:nvPr>
        </p:nvGraphicFramePr>
        <p:xfrm>
          <a:off x="8553548" y="932149"/>
          <a:ext cx="2875993" cy="2286000"/>
        </p:xfrm>
        <a:graphic>
          <a:graphicData uri="http://schemas.openxmlformats.org/drawingml/2006/table">
            <a:tbl>
              <a:tblPr/>
              <a:tblGrid>
                <a:gridCol w="574584">
                  <a:extLst>
                    <a:ext uri="{9D8B030D-6E8A-4147-A177-3AD203B41FA5}">
                      <a16:colId xmlns:a16="http://schemas.microsoft.com/office/drawing/2014/main" val="3901345283"/>
                    </a:ext>
                  </a:extLst>
                </a:gridCol>
                <a:gridCol w="576121">
                  <a:extLst>
                    <a:ext uri="{9D8B030D-6E8A-4147-A177-3AD203B41FA5}">
                      <a16:colId xmlns:a16="http://schemas.microsoft.com/office/drawing/2014/main" val="2125101465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4134223693"/>
                    </a:ext>
                  </a:extLst>
                </a:gridCol>
                <a:gridCol w="576120">
                  <a:extLst>
                    <a:ext uri="{9D8B030D-6E8A-4147-A177-3AD203B41FA5}">
                      <a16:colId xmlns:a16="http://schemas.microsoft.com/office/drawing/2014/main" val="3296346271"/>
                    </a:ext>
                  </a:extLst>
                </a:gridCol>
                <a:gridCol w="574584">
                  <a:extLst>
                    <a:ext uri="{9D8B030D-6E8A-4147-A177-3AD203B41FA5}">
                      <a16:colId xmlns:a16="http://schemas.microsoft.com/office/drawing/2014/main" val="1144392257"/>
                    </a:ext>
                  </a:extLst>
                </a:gridCol>
              </a:tblGrid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786686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7895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085560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14434"/>
                  </a:ext>
                </a:extLst>
              </a:tr>
              <a:tr h="4267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5000"/>
                        <a:buFont typeface="Verdana" panose="020B0604030504040204" pitchFamily="34" charset="0"/>
                        <a:defRPr sz="2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7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880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013805"/>
                  </p:ext>
                </p:extLst>
              </p:nvPr>
            </p:nvGraphicFramePr>
            <p:xfrm>
              <a:off x="1593668" y="3187336"/>
              <a:ext cx="5537713" cy="2488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077">
                      <a:extLst>
                        <a:ext uri="{9D8B030D-6E8A-4147-A177-3AD203B41FA5}">
                          <a16:colId xmlns:a16="http://schemas.microsoft.com/office/drawing/2014/main" val="3324478005"/>
                        </a:ext>
                      </a:extLst>
                    </a:gridCol>
                    <a:gridCol w="1519551">
                      <a:extLst>
                        <a:ext uri="{9D8B030D-6E8A-4147-A177-3AD203B41FA5}">
                          <a16:colId xmlns:a16="http://schemas.microsoft.com/office/drawing/2014/main" val="1096266728"/>
                        </a:ext>
                      </a:extLst>
                    </a:gridCol>
                    <a:gridCol w="1332928">
                      <a:extLst>
                        <a:ext uri="{9D8B030D-6E8A-4147-A177-3AD203B41FA5}">
                          <a16:colId xmlns:a16="http://schemas.microsoft.com/office/drawing/2014/main" val="3148696663"/>
                        </a:ext>
                      </a:extLst>
                    </a:gridCol>
                    <a:gridCol w="999157">
                      <a:extLst>
                        <a:ext uri="{9D8B030D-6E8A-4147-A177-3AD203B41FA5}">
                          <a16:colId xmlns:a16="http://schemas.microsoft.com/office/drawing/2014/main" val="4279874618"/>
                        </a:ext>
                      </a:extLst>
                    </a:gridCol>
                  </a:tblGrid>
                  <a:tr h="6221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Row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Col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Diagonal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0617631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(2, 1)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(1, 3)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(1, 4)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(1, 2)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1903963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(2,</m:t>
                                </m:r>
                                <m:r>
                                  <a:rPr lang="en-US" sz="2200" i="1" baseline="0" smtClean="0">
                                    <a:latin typeface="Cambria Math" panose="02040503050406030204" pitchFamily="18" charset="0"/>
                                  </a:rPr>
                                  <m:t> 2)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(3, 3)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(3, 2)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(3, 4)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0726404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(2, 4)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(4, 3)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(4, 1)</m:t>
                                </m:r>
                              </m:oMath>
                            </m:oMathPara>
                          </a14:m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06120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013805"/>
                  </p:ext>
                </p:extLst>
              </p:nvPr>
            </p:nvGraphicFramePr>
            <p:xfrm>
              <a:off x="1593668" y="3187336"/>
              <a:ext cx="5537713" cy="2488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077">
                      <a:extLst>
                        <a:ext uri="{9D8B030D-6E8A-4147-A177-3AD203B41FA5}">
                          <a16:colId xmlns:a16="http://schemas.microsoft.com/office/drawing/2014/main" val="3324478005"/>
                        </a:ext>
                      </a:extLst>
                    </a:gridCol>
                    <a:gridCol w="1519551">
                      <a:extLst>
                        <a:ext uri="{9D8B030D-6E8A-4147-A177-3AD203B41FA5}">
                          <a16:colId xmlns:a16="http://schemas.microsoft.com/office/drawing/2014/main" val="1096266728"/>
                        </a:ext>
                      </a:extLst>
                    </a:gridCol>
                    <a:gridCol w="1332928">
                      <a:extLst>
                        <a:ext uri="{9D8B030D-6E8A-4147-A177-3AD203B41FA5}">
                          <a16:colId xmlns:a16="http://schemas.microsoft.com/office/drawing/2014/main" val="3148696663"/>
                        </a:ext>
                      </a:extLst>
                    </a:gridCol>
                    <a:gridCol w="999157">
                      <a:extLst>
                        <a:ext uri="{9D8B030D-6E8A-4147-A177-3AD203B41FA5}">
                          <a16:colId xmlns:a16="http://schemas.microsoft.com/office/drawing/2014/main" val="4279874618"/>
                        </a:ext>
                      </a:extLst>
                    </a:gridCol>
                  </a:tblGrid>
                  <a:tr h="6221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Row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Col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>
                              <a:solidFill>
                                <a:srgbClr val="C00000"/>
                              </a:solidFill>
                            </a:rPr>
                            <a:t>Same Diagonal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0617631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101961" r="-228881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647" t="-101961" r="-154618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639" t="-101961" r="-75799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4878" t="-101961" r="-1220" b="-2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903963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200000" r="-228881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647" t="-200000" r="-154618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639" t="-200000" r="-75799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4878" t="-200000" r="-1220" b="-100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0726404"/>
                      </a:ext>
                    </a:extLst>
                  </a:tr>
                  <a:tr h="6221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302941" r="-228881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647" t="-302941" r="-154618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0639" t="-302941" r="-75799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20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06120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5049868" y="5857839"/>
                <a:ext cx="1599126" cy="360040"/>
              </a:xfrm>
              <a:prstGeom prst="wedgeRectCallout">
                <a:avLst>
                  <a:gd name="adj1" fmla="val -26860"/>
                  <a:gd name="adj2" fmla="val -117168"/>
                </a:avLst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𝑅𝑜𝑤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𝐶𝑜𝑙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68" y="5857839"/>
                <a:ext cx="1599126" cy="360040"/>
              </a:xfrm>
              <a:prstGeom prst="wedgeRectCallout">
                <a:avLst>
                  <a:gd name="adj1" fmla="val -26860"/>
                  <a:gd name="adj2" fmla="val -117168"/>
                </a:avLst>
              </a:prstGeom>
              <a:blipFill>
                <a:blip r:embed="rId4"/>
                <a:stretch>
                  <a:fillRect l="-2256" b="-3883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7206960" y="4003723"/>
                <a:ext cx="1600200" cy="457200"/>
              </a:xfrm>
              <a:prstGeom prst="wedgeRectCallout">
                <a:avLst>
                  <a:gd name="adj1" fmla="val -63394"/>
                  <a:gd name="adj2" fmla="val -9169"/>
                </a:avLst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𝑅𝑜𝑤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𝐶𝑜𝑙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60" y="4003723"/>
                <a:ext cx="1600200" cy="457200"/>
              </a:xfrm>
              <a:prstGeom prst="wedgeRectCallout">
                <a:avLst>
                  <a:gd name="adj1" fmla="val -63394"/>
                  <a:gd name="adj2" fmla="val -9169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5027858" y="3900096"/>
            <a:ext cx="839532" cy="1690807"/>
          </a:xfrm>
          <a:prstGeom prst="roundRect">
            <a:avLst/>
          </a:prstGeom>
          <a:noFill/>
          <a:ln w="1905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34490" y="3900095"/>
            <a:ext cx="731520" cy="107685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441587" y="1315318"/>
            <a:ext cx="68727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145459" y="1423220"/>
            <a:ext cx="2225011" cy="179492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754762" y="1423221"/>
            <a:ext cx="1615708" cy="1273124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3"/>
          </p:cNvCxnSpPr>
          <p:nvPr/>
        </p:nvCxnSpPr>
        <p:spPr>
          <a:xfrm flipV="1">
            <a:off x="9130937" y="2075149"/>
            <a:ext cx="2298604" cy="18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554789" y="1397726"/>
            <a:ext cx="0" cy="1828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80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5.0.1020"/>
  <p:tag name="AS_RELEASE_DATE" val="2022.08.14"/>
  <p:tag name="AS_TITLE" val="Aspose.Slides for .NET5"/>
  <p:tag name="AS_VERSION" val="22.8"/>
</p:tagLst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3587</TotalTime>
  <Words>2868</Words>
  <Application>Microsoft Office PowerPoint</Application>
  <PresentationFormat>Widescreen</PresentationFormat>
  <Paragraphs>821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 Rounded MT Bold</vt:lpstr>
      <vt:lpstr>Wingdings</vt:lpstr>
      <vt:lpstr>Cambria Math</vt:lpstr>
      <vt:lpstr>Wingdings 3</vt:lpstr>
      <vt:lpstr>Roboto Condensed Light</vt:lpstr>
      <vt:lpstr>CastleT</vt:lpstr>
      <vt:lpstr>Consolas</vt:lpstr>
      <vt:lpstr>Cambria-Bold</vt:lpstr>
      <vt:lpstr>Arial</vt:lpstr>
      <vt:lpstr>Symbol</vt:lpstr>
      <vt:lpstr>Calibri</vt:lpstr>
      <vt:lpstr>PPT Template</vt:lpstr>
      <vt:lpstr>1_Office Theme</vt:lpstr>
      <vt:lpstr>2_Office Theme</vt:lpstr>
      <vt:lpstr>PowerPoint Presentation</vt:lpstr>
      <vt:lpstr>Unit-7:  Backtracking and Branch &amp; Bound </vt:lpstr>
      <vt:lpstr>PowerPoint Presentation</vt:lpstr>
      <vt:lpstr>Backtracking</vt:lpstr>
      <vt:lpstr>Introduction </vt:lpstr>
      <vt:lpstr>The N - Queen Problem</vt:lpstr>
      <vt:lpstr>The 4 - Queen Problem </vt:lpstr>
      <vt:lpstr>N - Queen Problem</vt:lpstr>
      <vt:lpstr>N - Queen Problem Solution</vt:lpstr>
      <vt:lpstr>PowerPoint Presentation</vt:lpstr>
      <vt:lpstr>N – Queen Algorithm </vt:lpstr>
      <vt:lpstr>Branch &amp; Bound</vt:lpstr>
      <vt:lpstr>Introduction </vt:lpstr>
      <vt:lpstr>0/1 Knapsack Problem – Introduction </vt:lpstr>
      <vt:lpstr>0/1 Knapsack using Branch &amp; Bound</vt:lpstr>
      <vt:lpstr>0/1 Knapsack Problem – Algorithm</vt:lpstr>
      <vt:lpstr>Travelling Salesman Problem (TSP) – Introduction </vt:lpstr>
      <vt:lpstr>Travelling Salesman Problem (TSP) – Introduction </vt:lpstr>
      <vt:lpstr>TSP using Branch &amp; Bound</vt:lpstr>
      <vt:lpstr>TSP using Branch &amp; Bound</vt:lpstr>
      <vt:lpstr>TSP using Branch &amp; Bound</vt:lpstr>
      <vt:lpstr>TSP using Branch &amp; Bound</vt:lpstr>
      <vt:lpstr>TSP using Branch &amp; Bound</vt:lpstr>
      <vt:lpstr>TSP using Branch &amp; Bound</vt:lpstr>
      <vt:lpstr>Difference between Branch &amp; Bound and Backtracking</vt:lpstr>
      <vt:lpstr>Difference between Branch &amp; Bound and Backtracking</vt:lpstr>
      <vt:lpstr>MiniMax principle </vt:lpstr>
      <vt:lpstr>Minimax – Example </vt:lpstr>
      <vt:lpstr>Minimax - Introduction </vt:lpstr>
      <vt:lpstr>Minimax Algorithm in Game Theory – Tic Tac Toe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Yatri Davda</cp:lastModifiedBy>
  <cp:revision>458</cp:revision>
  <dcterms:created xsi:type="dcterms:W3CDTF">2020-05-01T05:09:15Z</dcterms:created>
  <dcterms:modified xsi:type="dcterms:W3CDTF">2022-11-07T09:23:21Z</dcterms:modified>
  <cp:contentStatus/>
</cp:coreProperties>
</file>